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F3780A-22FD-E529-8319-50822AD27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32F987A-2D94-C599-8F6A-0B27D3C87D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80FA247-08FD-73C7-9CF5-5BC8D8372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0A25E-38F4-6F42-BD53-ABFED96DEA79}" type="datetimeFigureOut">
              <a:rPr lang="it-IT" smtClean="0"/>
              <a:t>26/05/26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12CFC25-05D7-E393-91A4-4B507A126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A7754A9-4117-C566-A1A9-EF836600A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755C-2670-F346-AF82-77AA7B6227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4929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C03998-BDDF-B6F5-5DFF-0B383C50E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CD5CEAE-44BA-E2D7-9DC5-ADA763FA1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C2A13A-E129-C960-C990-614564E70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0A25E-38F4-6F42-BD53-ABFED96DEA79}" type="datetimeFigureOut">
              <a:rPr lang="it-IT" smtClean="0"/>
              <a:t>26/05/26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2A042E-165F-A795-D40C-C0758034B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6A33C1-492C-0EA4-4BBF-1C7CB141A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755C-2670-F346-AF82-77AA7B6227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7274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86A914-7046-7335-073A-3340CF7F9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4D9C23-6AC9-E7EF-B01B-AF4EB8DBE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DB018A-2FF0-1F1D-341B-DEB4D095C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0A25E-38F4-6F42-BD53-ABFED96DEA79}" type="datetimeFigureOut">
              <a:rPr lang="it-IT" smtClean="0"/>
              <a:t>26/05/26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68EBC4-B8EB-8F9F-4D45-15F49C98C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C5D2791-243F-4B37-259E-203EC0D4B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755C-2670-F346-AF82-77AA7B6227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970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856B9D-5343-D114-FADD-8D4C966C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F7C34F-4642-A689-25BE-F3D8597749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177BF49-B124-7BC9-FC63-0AF9BC8E92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2D82F1-C3D1-6ABB-4AB7-78A44FEE6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0A25E-38F4-6F42-BD53-ABFED96DEA79}" type="datetimeFigureOut">
              <a:rPr lang="it-IT" smtClean="0"/>
              <a:t>26/05/26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5B548AA-2971-E5EA-1902-75468D7C4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294D929-713D-C2D4-A793-D872DAA75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755C-2670-F346-AF82-77AA7B6227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7106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C1D6D9-BE7B-CD66-27E7-301B30F9D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0D38E19-5138-4D90-4EC2-04806EA48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B15F160-92FC-CA90-A89F-0637A2FBC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B078FF0-E0A8-05B5-E1D7-DC95A33735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3BD2D29-D110-202D-DD13-2AE5CEC222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1D49945-9FAD-F5AF-E1D4-03B4AA0F9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0A25E-38F4-6F42-BD53-ABFED96DEA79}" type="datetimeFigureOut">
              <a:rPr lang="it-IT" smtClean="0"/>
              <a:t>26/05/26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6575ED6-EDCA-0EDB-0E21-8F89997CD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99BCBD7-CE38-7358-9CAF-F70333C83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755C-2670-F346-AF82-77AA7B6227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2156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EC1BF8-625E-F41E-E914-60252724A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F38F1B0-6921-F908-B7E7-03CED2454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0A25E-38F4-6F42-BD53-ABFED96DEA79}" type="datetimeFigureOut">
              <a:rPr lang="it-IT" smtClean="0"/>
              <a:t>26/05/26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C3466FD-1229-30AA-97CB-8810DEA4F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DFFF8B9-741C-B4A6-4050-6E7FF0A15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755C-2670-F346-AF82-77AA7B6227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095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25FE120-CC52-6495-7CB4-176A25D36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0A25E-38F4-6F42-BD53-ABFED96DEA79}" type="datetimeFigureOut">
              <a:rPr lang="it-IT" smtClean="0"/>
              <a:t>26/05/26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E7D4E92-1BFE-4B07-7432-C5F04C03C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1D71BEF-131E-A6C7-A8A4-CAA6FA24C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755C-2670-F346-AF82-77AA7B6227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195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D7B2A5-B864-B087-5502-42A4C9C29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C8DB955-7021-DC25-3103-636140102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9C79D1F-8555-F253-6319-0320C556F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0D00494-0FAE-694C-2D34-16DD3F0E7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0A25E-38F4-6F42-BD53-ABFED96DEA79}" type="datetimeFigureOut">
              <a:rPr lang="it-IT" smtClean="0"/>
              <a:t>26/05/26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D0362A3-72D5-C55A-923F-8EC4D89F2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A02D0D7-C12C-4CE1-C2B0-E132BAC0B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755C-2670-F346-AF82-77AA7B6227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887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B72149-C207-84BB-89BA-8975427C6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E14B010-2668-A122-0EE6-C22C94BFAC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C72EDFC-C47C-20F9-0307-269A95AA0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78F4471-8936-7210-A413-CD2A26388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0A25E-38F4-6F42-BD53-ABFED96DEA79}" type="datetimeFigureOut">
              <a:rPr lang="it-IT" smtClean="0"/>
              <a:t>26/05/26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22FB894-479E-5D2D-EE97-E2D3AB8DA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33E397-4E44-C092-AC6A-38873E56D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755C-2670-F346-AF82-77AA7B6227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7231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9A9F21-BB53-CAAA-57DA-D5CB07A81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5854E64-CD42-2E74-E7BF-929BCB5334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58E40E-AE06-EFA1-A979-91F36166A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0A25E-38F4-6F42-BD53-ABFED96DEA79}" type="datetimeFigureOut">
              <a:rPr lang="it-IT" smtClean="0"/>
              <a:t>26/05/26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6FE41E-AD9C-BCF7-60A1-DE03C70C9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BC7638-CFE8-2062-B98E-79DF3351D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755C-2670-F346-AF82-77AA7B6227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2352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14BF824-5A9F-FC6A-B239-3E18FB843C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05C5E0A-A48B-AE34-2BA8-6A2DB4E321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1DD2F4-6B6B-457C-2C55-965FC4B54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0A25E-38F4-6F42-BD53-ABFED96DEA79}" type="datetimeFigureOut">
              <a:rPr lang="it-IT" smtClean="0"/>
              <a:t>26/05/26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381ED87-D46C-02F6-DFD1-C0ABA30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2D78EAC-697E-FB97-1FAF-29742FE1F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5755C-2670-F346-AF82-77AA7B6227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2919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3BD56DF-C3EF-3548-4D2F-1C83CC1AF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8DCF692-B8D9-A920-C933-187CB3223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36D0D1-CFEA-4BD7-45B6-019B7C25C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0A25E-38F4-6F42-BD53-ABFED96DEA79}" type="datetimeFigureOut">
              <a:rPr lang="it-IT" smtClean="0"/>
              <a:t>26/05/26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68EB517-EDEF-3FD6-D49D-9759A02A4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9E2E3B0-63C6-BE87-4CA5-CE77B1E86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5755C-2670-F346-AF82-77AA7B6227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107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8FA04A-6DD3-CC25-D140-D8ACD19EA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2856" y="0"/>
            <a:ext cx="8052405" cy="929595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     LE MAFIE ITALIANE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61E87C1-310E-B7A0-2830-91BA65603E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67872"/>
            <a:ext cx="8862786" cy="455432"/>
          </a:xfrm>
        </p:spPr>
        <p:txBody>
          <a:bodyPr/>
          <a:lstStyle/>
          <a:p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Origini, struttura e trasformazione del crimine organizzato</a:t>
            </a:r>
          </a:p>
          <a:p>
            <a:endParaRPr lang="it-IT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D6BBFB5-D926-AB8C-388A-B5582183B6DA}"/>
              </a:ext>
            </a:extLst>
          </p:cNvPr>
          <p:cNvSpPr txBox="1"/>
          <p:nvPr/>
        </p:nvSpPr>
        <p:spPr>
          <a:xfrm>
            <a:off x="2341940" y="2103939"/>
            <a:ext cx="7771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dirty="0"/>
              <a:t>                                   </a:t>
            </a:r>
            <a:r>
              <a:rPr lang="it-IT" dirty="0">
                <a:solidFill>
                  <a:srgbClr val="FF0000"/>
                </a:solidFill>
              </a:rPr>
              <a:t>Nicola </a:t>
            </a:r>
            <a:r>
              <a:rPr lang="it-IT" dirty="0" err="1">
                <a:solidFill>
                  <a:srgbClr val="FF0000"/>
                </a:solidFill>
              </a:rPr>
              <a:t>Gratteri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/>
              <a:t>e</a:t>
            </a:r>
            <a:r>
              <a:rPr lang="it-IT" dirty="0">
                <a:solidFill>
                  <a:srgbClr val="FF0000"/>
                </a:solidFill>
              </a:rPr>
              <a:t> Antonio </a:t>
            </a:r>
            <a:r>
              <a:rPr lang="it-IT" dirty="0" err="1">
                <a:solidFill>
                  <a:srgbClr val="FF0000"/>
                </a:solidFill>
              </a:rPr>
              <a:t>Nicaso</a:t>
            </a:r>
            <a:endParaRPr lang="it-IT" dirty="0">
              <a:solidFill>
                <a:srgbClr val="FF0000"/>
              </a:solidFill>
            </a:endParaRPr>
          </a:p>
          <a:p>
            <a:pPr algn="l"/>
            <a:r>
              <a:rPr lang="it-IT" dirty="0"/>
              <a:t>                                                             I Libri:</a:t>
            </a:r>
          </a:p>
          <a:p>
            <a:pPr algn="l"/>
            <a:r>
              <a:rPr lang="it-IT" dirty="0"/>
              <a:t>                          </a:t>
            </a:r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“Una cosa Sola”(2023)   “Cartelli di Sangue” (2024)</a:t>
            </a:r>
          </a:p>
          <a:p>
            <a:pPr algn="l"/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EFB1DD8-ED48-FAB7-FE7A-2823C6E164CE}"/>
              </a:ext>
            </a:extLst>
          </p:cNvPr>
          <p:cNvSpPr txBox="1"/>
          <p:nvPr/>
        </p:nvSpPr>
        <p:spPr>
          <a:xfrm>
            <a:off x="1523999" y="3784903"/>
            <a:ext cx="84575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i="1" dirty="0" err="1">
                <a:solidFill>
                  <a:srgbClr val="FF0000"/>
                </a:solidFill>
              </a:rPr>
              <a:t>Gratteri</a:t>
            </a:r>
            <a:r>
              <a:rPr lang="it-IT" b="1" i="1" dirty="0"/>
              <a:t>: </a:t>
            </a:r>
            <a:r>
              <a:rPr lang="it-IT" b="1" i="1" strike="noStrike" dirty="0">
                <a:solidFill>
                  <a:srgbClr val="000000"/>
                </a:solidFill>
                <a:effectLst/>
                <a:latin typeface="Google Sans"/>
              </a:rPr>
              <a:t>Nicola </a:t>
            </a:r>
            <a:r>
              <a:rPr lang="it-IT" b="1" i="1" strike="noStrike" dirty="0" err="1">
                <a:solidFill>
                  <a:srgbClr val="000000"/>
                </a:solidFill>
                <a:effectLst/>
                <a:latin typeface="Google Sans"/>
              </a:rPr>
              <a:t>Gratteri</a:t>
            </a:r>
            <a:r>
              <a:rPr lang="it-IT" b="1" i="1" strike="noStrike" dirty="0">
                <a:solidFill>
                  <a:srgbClr val="000000"/>
                </a:solidFill>
                <a:effectLst/>
                <a:latin typeface="Google Sans"/>
              </a:rPr>
              <a:t> ricopre l'incarico di </a:t>
            </a:r>
            <a:r>
              <a:rPr lang="it-IT" b="1" i="1" strike="noStrike" dirty="0">
                <a:effectLst/>
                <a:latin typeface="Google Sans"/>
              </a:rPr>
              <a:t>Procuratore della Repubblica di Napoli</a:t>
            </a:r>
            <a:r>
              <a:rPr lang="it-IT" b="1" i="1" strike="noStrike" dirty="0">
                <a:solidFill>
                  <a:srgbClr val="000000"/>
                </a:solidFill>
                <a:effectLst/>
                <a:latin typeface="-webkit-standard"/>
              </a:rPr>
              <a:t>, ruolo assunto ufficialmente nell'autunno del 2023. È uno dei magistrati e saggisti italiani più noti, da sempre in prima linea nella lotta contro la criminalità organizzata e la '</a:t>
            </a:r>
            <a:r>
              <a:rPr lang="it-IT" b="1" i="1" strike="noStrike" dirty="0" err="1">
                <a:solidFill>
                  <a:srgbClr val="000000"/>
                </a:solidFill>
                <a:effectLst/>
                <a:latin typeface="-webkit-standard"/>
              </a:rPr>
              <a:t>ndrangheta</a:t>
            </a:r>
            <a:r>
              <a:rPr lang="it-IT" b="1" i="1" strike="noStrike" dirty="0">
                <a:solidFill>
                  <a:srgbClr val="000000"/>
                </a:solidFill>
                <a:effectLst/>
                <a:latin typeface="-webkit-standard"/>
              </a:rPr>
              <a:t>.</a:t>
            </a:r>
          </a:p>
          <a:p>
            <a:pPr algn="l"/>
            <a:r>
              <a:rPr lang="it-IT" b="1" i="1" dirty="0" err="1">
                <a:solidFill>
                  <a:srgbClr val="FF0000"/>
                </a:solidFill>
                <a:latin typeface="-webkit-standard"/>
              </a:rPr>
              <a:t>Nicaso</a:t>
            </a:r>
            <a:r>
              <a:rPr lang="it-IT" b="1" i="1" dirty="0">
                <a:solidFill>
                  <a:srgbClr val="000000"/>
                </a:solidFill>
                <a:latin typeface="-webkit-standard"/>
              </a:rPr>
              <a:t>: </a:t>
            </a:r>
            <a:r>
              <a:rPr lang="it-IT" b="1" i="1" strike="noStrike" dirty="0">
                <a:solidFill>
                  <a:srgbClr val="000000"/>
                </a:solidFill>
                <a:effectLst/>
                <a:latin typeface="Google Sans"/>
              </a:rPr>
              <a:t>Antonio </a:t>
            </a:r>
            <a:r>
              <a:rPr lang="it-IT" b="1" i="1" strike="noStrike" dirty="0" err="1">
                <a:solidFill>
                  <a:srgbClr val="000000"/>
                </a:solidFill>
                <a:effectLst/>
                <a:latin typeface="Google Sans"/>
              </a:rPr>
              <a:t>Nicaso</a:t>
            </a:r>
            <a:r>
              <a:rPr lang="it-IT" b="1" i="1" strike="noStrike" dirty="0">
                <a:solidFill>
                  <a:srgbClr val="000000"/>
                </a:solidFill>
                <a:effectLst/>
                <a:latin typeface="Google Sans"/>
              </a:rPr>
              <a:t> è uno </a:t>
            </a:r>
            <a:r>
              <a:rPr lang="it-IT" b="1" i="1" dirty="0"/>
              <a:t>storico, giornalista e saggista</a:t>
            </a:r>
            <a:r>
              <a:rPr lang="it-IT" b="1" i="1" strike="noStrike" dirty="0">
                <a:solidFill>
                  <a:srgbClr val="000000"/>
                </a:solidFill>
                <a:effectLst/>
                <a:latin typeface="-webkit-standard"/>
              </a:rPr>
              <a:t> italiano, considerato uno dei massimi esperti di '</a:t>
            </a:r>
            <a:r>
              <a:rPr lang="it-IT" b="1" i="1" strike="noStrike" dirty="0" err="1">
                <a:solidFill>
                  <a:srgbClr val="000000"/>
                </a:solidFill>
                <a:effectLst/>
                <a:latin typeface="-webkit-standard"/>
              </a:rPr>
              <a:t>ndrangheta</a:t>
            </a:r>
            <a:r>
              <a:rPr lang="it-IT" b="1" i="1" strike="noStrike" dirty="0">
                <a:solidFill>
                  <a:srgbClr val="000000"/>
                </a:solidFill>
                <a:effectLst/>
                <a:latin typeface="-webkit-standard"/>
              </a:rPr>
              <a:t> e criminalità organizzata a livello internazionale. Vive e lavora tra il Canada e gli Stati Uniti, dividendosi tra l'attività accademica, la scrittura e la consulenza.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4284360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6339FB-66A9-8D20-382A-16268A4A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7000" b="1" dirty="0">
                <a:solidFill>
                  <a:schemeClr val="bg1"/>
                </a:solidFill>
              </a:rPr>
              <a:t>                  I LIBRI  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227E8AD-3A99-CCE7-8D5A-F6F09CCF36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UNA COSA SOLA: 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Nicola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Gratteri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con lo studioso Antonio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Nicaso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spiega come le mafie (in primis la '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ndrangheta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) abbiano smesso di sparare per mimetizzarsi. Sono diventate colletti bianchi, integrandosi silenziosamente nel potere, nella politica e nell'economia legale per fare affari indisturbate.</a:t>
            </a:r>
            <a:endParaRPr lang="it-IT" dirty="0"/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784C877B-C806-B9DF-C412-5132B06E7B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496" y="2626028"/>
            <a:ext cx="2370418" cy="3684588"/>
          </a:xfrm>
        </p:spPr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1813B82-4C85-831F-C8C0-1C199005DB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97575" y="1560210"/>
            <a:ext cx="5183188" cy="823912"/>
          </a:xfrm>
        </p:spPr>
        <p:txBody>
          <a:bodyPr>
            <a:normAutofit fontScale="55000" lnSpcReduction="2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CARTELLI DI SANGUE:</a:t>
            </a:r>
            <a:r>
              <a:rPr lang="it-IT" b="0" i="0" u="none" strike="noStrike" dirty="0">
                <a:effectLst/>
                <a:latin typeface="Google Sans"/>
              </a:rPr>
              <a:t>è un saggio del procuratore Nicola </a:t>
            </a:r>
            <a:r>
              <a:rPr lang="it-IT" b="0" i="0" u="none" strike="noStrike" dirty="0" err="1">
                <a:effectLst/>
                <a:latin typeface="Google Sans"/>
              </a:rPr>
              <a:t>Gratteri</a:t>
            </a:r>
            <a:r>
              <a:rPr lang="it-IT" b="0" i="0" u="none" strike="noStrike" dirty="0">
                <a:effectLst/>
                <a:latin typeface="Google Sans"/>
              </a:rPr>
              <a:t> e dello storico Antonio </a:t>
            </a:r>
            <a:r>
              <a:rPr lang="it-IT" b="0" i="0" u="none" strike="noStrike" dirty="0" err="1">
                <a:effectLst/>
                <a:latin typeface="Google Sans"/>
              </a:rPr>
              <a:t>Nicaso</a:t>
            </a:r>
            <a:r>
              <a:rPr lang="it-IT" b="0" i="0" u="none" strike="noStrike" dirty="0">
                <a:effectLst/>
                <a:latin typeface="Google Sans"/>
              </a:rPr>
              <a:t> che analizza le rotte globali del narcotraffico e l'espansione dei cartelli sudamericani, ormai alleati strategici della '</a:t>
            </a:r>
            <a:r>
              <a:rPr lang="it-IT" b="0" i="0" u="none" strike="noStrike" dirty="0" err="1">
                <a:effectLst/>
                <a:latin typeface="Google Sans"/>
              </a:rPr>
              <a:t>ndrangheta</a:t>
            </a:r>
            <a:r>
              <a:rPr lang="it-IT" b="0" i="0" u="none" strike="noStrike" dirty="0">
                <a:effectLst/>
                <a:latin typeface="-webkit-standard"/>
              </a:rPr>
              <a:t>.</a:t>
            </a:r>
            <a:r>
              <a:rPr lang="it-IT" dirty="0"/>
              <a:t> </a:t>
            </a:r>
          </a:p>
        </p:txBody>
      </p:sp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BA5FACC0-EB12-D4B3-FC37-F3278B80367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137" y="2626028"/>
            <a:ext cx="2592172" cy="3684588"/>
          </a:xfrm>
        </p:spPr>
      </p:pic>
    </p:spTree>
    <p:extLst>
      <p:ext uri="{BB962C8B-B14F-4D97-AF65-F5344CB8AC3E}">
        <p14:creationId xmlns:p14="http://schemas.microsoft.com/office/powerpoint/2010/main" val="1554521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5C9FA9-9520-B3CF-D39E-083FBE91D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bg1"/>
                </a:solidFill>
              </a:rPr>
              <a:t>CHE COS’È UN’ASSOCIAZIONE MAFIOSA ED A DELINQUERE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46BAEB-3934-63EB-B48A-86FCA9AB4F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ASSOCIAZIONE A DELINQUERE</a:t>
            </a:r>
          </a:p>
          <a:p>
            <a:r>
              <a:rPr lang="it-IT" dirty="0"/>
              <a:t>           Art 416 Codice Penale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4B7DB2A-7501-6816-76D8-F13FC8B1490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L'</a:t>
            </a:r>
            <a:r>
              <a:rPr lang="it-IT" b="1" i="0" u="none" strike="noStrike" dirty="0">
                <a:solidFill>
                  <a:srgbClr val="000000"/>
                </a:solidFill>
                <a:effectLst/>
                <a:latin typeface="Google Sans"/>
              </a:rPr>
              <a:t>associazione a delinquere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</a:t>
            </a:r>
            <a:r>
              <a:rPr lang="it-IT" dirty="0"/>
              <a:t>è un reato che si configura quando </a:t>
            </a:r>
            <a:r>
              <a:rPr lang="it-IT" b="1" u="none" strike="noStrike" dirty="0">
                <a:effectLst/>
                <a:latin typeface="Google Sans"/>
              </a:rPr>
              <a:t>tre o più persone si accordano per commettere più delitti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 È un "reato di pericolo": significa che è punibile per la sua sola esistenza, anche se i crimini programmati non vengono mai effettivamente realizzati.</a:t>
            </a:r>
          </a:p>
          <a:p>
            <a:r>
              <a:rPr lang="it-IT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Il codice penale italiano (art 416 c.p) prevede pene severe e differenziate per i membri: </a:t>
            </a:r>
          </a:p>
          <a:p>
            <a:r>
              <a:rPr lang="it-IT" b="1" i="0" u="none" strike="noStrike" dirty="0">
                <a:solidFill>
                  <a:srgbClr val="000000"/>
                </a:solidFill>
                <a:effectLst/>
                <a:latin typeface="Google Sans"/>
              </a:rPr>
              <a:t>Promotori, organizzatori e capi: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 Reclusione da 3 a 7 anni.</a:t>
            </a:r>
          </a:p>
          <a:p>
            <a:r>
              <a:rPr lang="it-IT" b="1" i="0" u="none" strike="noStrike" dirty="0">
                <a:solidFill>
                  <a:srgbClr val="000000"/>
                </a:solidFill>
                <a:effectLst/>
                <a:latin typeface="Google Sans"/>
              </a:rPr>
              <a:t>Partecipanti: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 Reclusione da 1 a 5 anni.</a:t>
            </a:r>
            <a:endParaRPr lang="it-IT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endParaRPr lang="it-IT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045E991-78EA-6BCB-65FB-37E24A5F93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452441"/>
            <a:ext cx="4910895" cy="1496722"/>
          </a:xfrm>
        </p:spPr>
        <p:txBody>
          <a:bodyPr>
            <a:normAutofit lnSpcReduction="1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ASSOCIAZIONE MAFIOSA</a:t>
            </a:r>
          </a:p>
          <a:p>
            <a:r>
              <a:rPr lang="it-IT" dirty="0">
                <a:solidFill>
                  <a:srgbClr val="FF0000"/>
                </a:solidFill>
              </a:rPr>
              <a:t>Art. 416-bis Codice Penale (dal 1982)</a:t>
            </a:r>
          </a:p>
          <a:p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C45E7F2-A02A-28BE-6F67-B98B0DF94D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59853" y="2505075"/>
            <a:ext cx="5183188" cy="3684588"/>
          </a:xfrm>
        </p:spPr>
        <p:txBody>
          <a:bodyPr>
            <a:normAutofit fontScale="77500" lnSpcReduction="20000"/>
          </a:bodyPr>
          <a:lstStyle/>
          <a:p>
            <a:r>
              <a:rPr lang="it-IT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Un'associazione mafiosa è una forma di criminalità organizzata strutturata in cui tre o più persone si uniscono 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sfruttando la forza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intimidatrice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del vincolo associativo e la conseguente condizione di omertà per commettere reati, assumere il controllo di attività economiche e accumulare profitti illeciti.</a:t>
            </a:r>
          </a:p>
          <a:p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Il fenomeno è definito in Italia dall’art. 416-bis del Codice Penale, introdotto con </a:t>
            </a:r>
            <a:r>
              <a:rPr lang="it-IT" b="0" i="0" u="none" strike="noStrike" dirty="0">
                <a:solidFill>
                  <a:srgbClr val="FF0000"/>
                </a:solidFill>
                <a:effectLst/>
                <a:latin typeface="-webkit-standard"/>
              </a:rPr>
              <a:t>la legge Rognoni-Torre del 1982.</a:t>
            </a:r>
            <a:endParaRPr lang="it-IT" dirty="0">
              <a:latin typeface="-webkit-standard"/>
            </a:endParaRPr>
          </a:p>
          <a:p>
            <a:r>
              <a:rPr lang="it-IT" dirty="0">
                <a:latin typeface="-webkit-standard"/>
              </a:rPr>
              <a:t>Pene: da 10 a 15 anni ( ergastolo con aggravanti)</a:t>
            </a:r>
            <a:endParaRPr lang="it-IT" b="0" i="0" u="none" strike="noStrike" dirty="0"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2452291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BB8487-578B-4A8F-5708-D5582E66A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bg1"/>
                </a:solidFill>
              </a:rPr>
              <a:t>                        LE MAFIE ITALIANE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294F4819-8E19-A75F-12D0-BAD01AFBC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>
            <a:noFill/>
          </a:ln>
        </p:spPr>
        <p:txBody>
          <a:bodyPr>
            <a:normAutofit lnSpcReduction="1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COSA NOSTRA</a:t>
            </a:r>
          </a:p>
          <a:p>
            <a:r>
              <a:rPr lang="it-IT" dirty="0"/>
              <a:t>Sicilia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57ADB97-1D61-8976-6423-A3A3E80F976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Nata in Sicilia nell'</a:t>
            </a:r>
            <a:r>
              <a:rPr lang="it-IT" b="0" i="0" u="none" strike="noStrike" dirty="0">
                <a:solidFill>
                  <a:srgbClr val="FF0000"/>
                </a:solidFill>
                <a:effectLst/>
                <a:latin typeface="-webkit-standard"/>
              </a:rPr>
              <a:t>Ottocento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è un'organizzazione criminale di stampo terroristico-mafioso basata su una struttura gerarchica e su un rigido codice di comportamento (l'omertà), che controlla il territorio tramite intimidazione e violenza. Con la morte di</a:t>
            </a:r>
            <a:r>
              <a:rPr lang="it-IT" b="0" i="0" u="none" strike="noStrike" dirty="0">
                <a:solidFill>
                  <a:srgbClr val="FF0000"/>
                </a:solidFill>
                <a:effectLst/>
                <a:latin typeface="-webkit-standard"/>
              </a:rPr>
              <a:t> Matteo Messina Denaro (2023)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si chiude l’era dei boss delle stragi.</a:t>
            </a:r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AFC5BE71-504C-70BF-0DC9-6F385C5F42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‘NDRANGHETA</a:t>
            </a:r>
          </a:p>
          <a:p>
            <a:r>
              <a:rPr lang="it-IT" dirty="0"/>
              <a:t>Calabria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211FE40-4845-CB69-032C-3E0D70725E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79105" y="2505075"/>
            <a:ext cx="5183188" cy="3684588"/>
          </a:xfrm>
        </p:spPr>
        <p:txBody>
          <a:bodyPr>
            <a:normAutofit fontScale="92500" lnSpcReduction="20000"/>
          </a:bodyPr>
          <a:lstStyle/>
          <a:p>
            <a:r>
              <a:rPr lang="it-IT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La </a:t>
            </a:r>
            <a:r>
              <a:rPr lang="it-IT" b="1" i="0" u="none" strike="noStrike" dirty="0">
                <a:solidFill>
                  <a:srgbClr val="FF0000"/>
                </a:solidFill>
                <a:effectLst/>
                <a:latin typeface="Google Sans"/>
              </a:rPr>
              <a:t>'Ndrangheta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 è l'organizzazione criminale di stampo mafioso più potente e ramificata in Italia e nel mondo, originaria della Calabria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 A differenza di altre mafie, si basa su una struttura orizzontale formata da "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ndrine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" (singolo: '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ndrina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), cellule di base rigidamente vincolate da legami di sangue e parentela. </a:t>
            </a:r>
            <a:r>
              <a:rPr lang="it-IT" b="0" i="0" u="none" strike="noStrike" dirty="0">
                <a:solidFill>
                  <a:srgbClr val="FF0000"/>
                </a:solidFill>
                <a:effectLst/>
                <a:latin typeface="-webkit-standard"/>
              </a:rPr>
              <a:t>Controlla il traffico mondiale di cocaina con ramificazioni in tutti i continenti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237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659E90-C890-B8B0-5993-D9A2A339C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bg1"/>
                </a:solidFill>
              </a:rPr>
              <a:t>                         LE MAFIE ITALIANE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A6AC56A-5584-4B4E-DC2C-91BE76607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CAMORRA</a:t>
            </a:r>
          </a:p>
          <a:p>
            <a:r>
              <a:rPr lang="it-IT" dirty="0"/>
              <a:t>Campania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F7D9264-25C1-DE98-F416-3B934500AA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La </a:t>
            </a:r>
            <a:r>
              <a:rPr lang="it-IT" b="1" i="0" u="none" strike="noStrike" dirty="0">
                <a:solidFill>
                  <a:srgbClr val="FF0000"/>
                </a:solidFill>
                <a:effectLst/>
                <a:latin typeface="Google Sans"/>
              </a:rPr>
              <a:t>Camorra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è un'</a:t>
            </a:r>
            <a:r>
              <a:rPr lang="it-IT" dirty="0"/>
              <a:t>organizzazione criminale di tipo mafioso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nata in Campania, con epicentro a Napoli, e diffusa storicamente in tutto il territorio regionale. Più in generale, nel linguaggio comune, il termine indica un sistema di malavita organizzata o una situazione di forte rissa e confusione. </a:t>
            </a:r>
            <a:r>
              <a:rPr lang="it-IT" b="0" i="0" u="none" strike="noStrike" dirty="0">
                <a:solidFill>
                  <a:srgbClr val="FF0000"/>
                </a:solidFill>
                <a:effectLst/>
                <a:latin typeface="-webkit-standard"/>
              </a:rPr>
              <a:t>Controlla droga, rifiuti tossici ( la Terra dei fuochi) e commercio al dettaglio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FFDB5C5-2D02-45B0-04FB-F892F001CF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SACRA CORONA UNITA</a:t>
            </a:r>
          </a:p>
          <a:p>
            <a:r>
              <a:rPr lang="it-IT" dirty="0"/>
              <a:t>Puglia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CFCFD97-C563-29DC-0576-A2D13581E54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La</a:t>
            </a:r>
            <a:r>
              <a:rPr lang="it-IT" b="1" i="0" u="none" strike="noStrike" dirty="0">
                <a:solidFill>
                  <a:srgbClr val="FF0000"/>
                </a:solidFill>
                <a:effectLst/>
                <a:latin typeface="Google Sans"/>
              </a:rPr>
              <a:t> Sacra Corona Unita (SCU)</a:t>
            </a:r>
            <a:r>
              <a:rPr lang="it-IT" b="0" i="0" u="none" strike="noStrike" dirty="0">
                <a:solidFill>
                  <a:srgbClr val="FF0000"/>
                </a:solidFill>
                <a:effectLst/>
                <a:latin typeface="Google Sans"/>
              </a:rPr>
              <a:t> 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Google Sans"/>
              </a:rPr>
              <a:t>è un'organizzazione criminale italiana di stampo mafioso radicata in Puglia, attiva prevalentemente nel Salento (province di Lecce, Brindisi e Taranto)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 Definita anche la "quarta mafia", è nata nei primi anni '80 ed è nota per i suoi forti legami internazionali con i cartelli sudamericani e le organizzazioni dell'Est Europa. </a:t>
            </a:r>
            <a:r>
              <a:rPr lang="it-IT" b="0" i="0" u="none" strike="noStrike" dirty="0">
                <a:solidFill>
                  <a:srgbClr val="FF0000"/>
                </a:solidFill>
                <a:effectLst/>
                <a:latin typeface="-webkit-standard"/>
              </a:rPr>
              <a:t>Specializzata ne, traffico di sigarette, droga e immigrazione clandestina attraverso il canale d’Otranto. 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Struttura più instabile delle altre.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8658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B9EB50D7-B0C8-EF5C-D753-229D4D937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      LA ‘NDRANGHETA: ORIGINI E NOME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                </a:t>
            </a:r>
            <a:r>
              <a:rPr lang="it-IT" sz="2000" dirty="0">
                <a:solidFill>
                  <a:schemeClr val="bg1"/>
                </a:solidFill>
              </a:rPr>
              <a:t> 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80B4D933-8920-81E0-C476-9A897DE0B9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PRIMA IPOTESI</a:t>
            </a:r>
          </a:p>
          <a:p>
            <a:r>
              <a:rPr lang="it-IT" dirty="0">
                <a:solidFill>
                  <a:srgbClr val="FF0000"/>
                </a:solidFill>
              </a:rPr>
              <a:t>Dal greco “</a:t>
            </a:r>
            <a:r>
              <a:rPr lang="it-IT" dirty="0" err="1">
                <a:solidFill>
                  <a:srgbClr val="FF0000"/>
                </a:solidFill>
              </a:rPr>
              <a:t>andraghatía</a:t>
            </a:r>
            <a:r>
              <a:rPr lang="it-IT" dirty="0">
                <a:solidFill>
                  <a:srgbClr val="FF0000"/>
                </a:solidFill>
              </a:rPr>
              <a:t>”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A9DF5EB0-DCB8-BDE4-AA69-6D93FC0EFA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920569" cy="1316038"/>
          </a:xfrm>
        </p:spPr>
        <p:txBody>
          <a:bodyPr/>
          <a:lstStyle/>
          <a:p>
            <a:r>
              <a:rPr lang="it-IT" dirty="0"/>
              <a:t>Significa virilità e coraggio. È l’etimologia più accreditata dagli studiosi.</a:t>
            </a:r>
          </a:p>
        </p:txBody>
      </p:sp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3AF5832F-88B1-D94A-6428-7097752282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SECONDA IPOTESI</a:t>
            </a:r>
          </a:p>
          <a:p>
            <a:r>
              <a:rPr lang="it-IT" dirty="0">
                <a:solidFill>
                  <a:srgbClr val="FF0000"/>
                </a:solidFill>
              </a:rPr>
              <a:t>Da “</a:t>
            </a:r>
            <a:r>
              <a:rPr lang="it-IT" dirty="0" err="1">
                <a:solidFill>
                  <a:srgbClr val="FF0000"/>
                </a:solidFill>
              </a:rPr>
              <a:t>Andraghatia</a:t>
            </a:r>
            <a:r>
              <a:rPr lang="it-IT" dirty="0">
                <a:solidFill>
                  <a:srgbClr val="FF0000"/>
                </a:solidFill>
              </a:rPr>
              <a:t> Regio”</a:t>
            </a:r>
          </a:p>
        </p:txBody>
      </p:sp>
      <p:sp>
        <p:nvSpPr>
          <p:cNvPr id="12" name="Segnaposto contenuto 11">
            <a:extLst>
              <a:ext uri="{FF2B5EF4-FFF2-40B4-BE49-F238E27FC236}">
                <a16:creationId xmlns:a16="http://schemas.microsoft.com/office/drawing/2014/main" id="{AB0F7E62-2CA6-CD79-9D23-0CDAD9A0D8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1471235"/>
          </a:xfrm>
        </p:spPr>
        <p:txBody>
          <a:bodyPr/>
          <a:lstStyle/>
          <a:p>
            <a:r>
              <a:rPr lang="it-IT" dirty="0"/>
              <a:t>Un’area geografica tra Basilicata e Calabria. Ipotesi più territoriale e storica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FC130D5-07B3-B27A-66DF-DC9097BCE8E3}"/>
              </a:ext>
            </a:extLst>
          </p:cNvPr>
          <p:cNvSpPr txBox="1"/>
          <p:nvPr/>
        </p:nvSpPr>
        <p:spPr>
          <a:xfrm>
            <a:off x="838200" y="4635500"/>
            <a:ext cx="105156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400" b="1" dirty="0">
                <a:solidFill>
                  <a:srgbClr val="FF0000"/>
                </a:solidFill>
              </a:rPr>
              <a:t>Nata a metà ‘800 in Calabria</a:t>
            </a:r>
          </a:p>
          <a:p>
            <a:pPr algn="l"/>
            <a:r>
              <a:rPr lang="it-IT" sz="2000" b="1" dirty="0"/>
              <a:t>Prime zone: Reggio Calabria e Lamezia Terme, poi Catanzaro e Cosenza. Struttura </a:t>
            </a:r>
            <a:r>
              <a:rPr lang="it-IT" sz="2000" b="1" dirty="0" err="1"/>
              <a:t>orrizontale</a:t>
            </a:r>
            <a:r>
              <a:rPr lang="it-IT" sz="2000" b="1" dirty="0"/>
              <a:t>: ogni ‘</a:t>
            </a:r>
            <a:r>
              <a:rPr lang="it-IT" sz="2000" b="1" dirty="0" err="1"/>
              <a:t>ndrina</a:t>
            </a:r>
            <a:r>
              <a:rPr lang="it-IT" sz="2000" b="1" dirty="0"/>
              <a:t> è autonoma sul proprio territorio </a:t>
            </a:r>
          </a:p>
          <a:p>
            <a:pPr algn="l"/>
            <a:endParaRPr lang="it-IT" sz="2000" b="1" dirty="0"/>
          </a:p>
          <a:p>
            <a:pPr algn="l"/>
            <a:r>
              <a:rPr lang="it-IT" sz="2000" b="1" dirty="0">
                <a:solidFill>
                  <a:srgbClr val="FF0000"/>
                </a:solidFill>
              </a:rPr>
              <a:t> 136 cosche attive in Calabria- 73 solo nella provincia di Reggio Calabria </a:t>
            </a:r>
          </a:p>
        </p:txBody>
      </p:sp>
    </p:spTree>
    <p:extLst>
      <p:ext uri="{BB962C8B-B14F-4D97-AF65-F5344CB8AC3E}">
        <p14:creationId xmlns:p14="http://schemas.microsoft.com/office/powerpoint/2010/main" val="1993544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B7AC4A-BC0B-02CB-1365-CDB63A668A2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96042" y="1"/>
            <a:ext cx="10948005" cy="1023182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LA ‘NDRANGHETA:STRUTTURA ORGANIZZATIVA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06830A3-832B-F282-A1F6-07C1382B26DB}"/>
              </a:ext>
            </a:extLst>
          </p:cNvPr>
          <p:cNvSpPr txBox="1"/>
          <p:nvPr/>
        </p:nvSpPr>
        <p:spPr>
          <a:xfrm>
            <a:off x="81641" y="1023183"/>
            <a:ext cx="3305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‘NDRINA</a:t>
            </a:r>
          </a:p>
          <a:p>
            <a:pPr algn="l"/>
            <a:r>
              <a:rPr lang="it-IT" b="1" dirty="0">
                <a:solidFill>
                  <a:srgbClr val="FF0000"/>
                </a:solidFill>
              </a:rPr>
              <a:t>Cellula base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FE4CE58-6653-913A-BAF4-3261B97F2805}"/>
              </a:ext>
            </a:extLst>
          </p:cNvPr>
          <p:cNvSpPr txBox="1"/>
          <p:nvPr/>
        </p:nvSpPr>
        <p:spPr>
          <a:xfrm>
            <a:off x="2735640" y="1023183"/>
            <a:ext cx="6720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/>
              <a:t>Nucleo familiare di sangue guidato dal capo bastone. Radicata in un comune. Completamente autonoma.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266F00A-5B99-6268-A59F-29023A17E511}"/>
              </a:ext>
            </a:extLst>
          </p:cNvPr>
          <p:cNvSpPr txBox="1"/>
          <p:nvPr/>
        </p:nvSpPr>
        <p:spPr>
          <a:xfrm>
            <a:off x="81642" y="2046365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LOCALE</a:t>
            </a:r>
          </a:p>
          <a:p>
            <a:pPr algn="l"/>
            <a:r>
              <a:rPr lang="it-IT" b="1" dirty="0"/>
              <a:t>Livello comunale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0F8C5BE-C730-4ED8-FBA7-C5F85F6A61EF}"/>
              </a:ext>
            </a:extLst>
          </p:cNvPr>
          <p:cNvSpPr txBox="1"/>
          <p:nvPr/>
        </p:nvSpPr>
        <p:spPr>
          <a:xfrm>
            <a:off x="2735640" y="2046365"/>
            <a:ext cx="6720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/>
              <a:t>Quando in uno stesso comune esistono più ‘</a:t>
            </a:r>
            <a:r>
              <a:rPr lang="it-IT" b="1" dirty="0" err="1"/>
              <a:t>ndrine</a:t>
            </a:r>
            <a:r>
              <a:rPr lang="it-IT" b="1" dirty="0"/>
              <a:t>. 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921644B-6627-79D7-BE03-83C8B1256300}"/>
              </a:ext>
            </a:extLst>
          </p:cNvPr>
          <p:cNvSpPr txBox="1"/>
          <p:nvPr/>
        </p:nvSpPr>
        <p:spPr>
          <a:xfrm>
            <a:off x="81642" y="3250905"/>
            <a:ext cx="265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MANDAMENTO</a:t>
            </a:r>
          </a:p>
          <a:p>
            <a:pPr algn="l"/>
            <a:r>
              <a:rPr lang="it-IT" b="1" dirty="0"/>
              <a:t>Livello sub-provinciale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DDD0D64-A42B-0E54-2F3E-99211C107721}"/>
              </a:ext>
            </a:extLst>
          </p:cNvPr>
          <p:cNvSpPr txBox="1"/>
          <p:nvPr/>
        </p:nvSpPr>
        <p:spPr>
          <a:xfrm>
            <a:off x="2735640" y="3266334"/>
            <a:ext cx="6441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/>
              <a:t>Raggruppa più Locali di un’area. A Reggio Calabria: fascia </a:t>
            </a:r>
            <a:r>
              <a:rPr lang="it-IT" b="1" dirty="0" err="1"/>
              <a:t>jonica</a:t>
            </a:r>
            <a:r>
              <a:rPr lang="it-IT" b="1" dirty="0"/>
              <a:t>, fascia tirrenica e città di Reggio.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2EE7BB1-DFCD-7BB5-5C3E-B5DA5F2CDB03}"/>
              </a:ext>
            </a:extLst>
          </p:cNvPr>
          <p:cNvSpPr txBox="1"/>
          <p:nvPr/>
        </p:nvSpPr>
        <p:spPr>
          <a:xfrm>
            <a:off x="81642" y="4732444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LA PROVINCIA</a:t>
            </a:r>
          </a:p>
          <a:p>
            <a:pPr algn="l"/>
            <a:r>
              <a:rPr lang="it-IT" b="1" dirty="0"/>
              <a:t>Vertice regionale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1072F6F-AF31-C6C5-D2B3-A46608993429}"/>
              </a:ext>
            </a:extLst>
          </p:cNvPr>
          <p:cNvSpPr txBox="1"/>
          <p:nvPr/>
        </p:nvSpPr>
        <p:spPr>
          <a:xfrm>
            <a:off x="2735639" y="4732444"/>
            <a:ext cx="6441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/>
              <a:t>Istituita negli anni ’90. Non è permanente: si riunisce solo per decisioni strategiche rilevanti</a:t>
            </a:r>
          </a:p>
        </p:txBody>
      </p:sp>
    </p:spTree>
    <p:extLst>
      <p:ext uri="{BB962C8B-B14F-4D97-AF65-F5344CB8AC3E}">
        <p14:creationId xmlns:p14="http://schemas.microsoft.com/office/powerpoint/2010/main" val="3950418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9963AA4-CC28-8733-5965-AC8B8449E982}"/>
              </a:ext>
            </a:extLst>
          </p:cNvPr>
          <p:cNvSpPr txBox="1"/>
          <p:nvPr/>
        </p:nvSpPr>
        <p:spPr>
          <a:xfrm>
            <a:off x="922261" y="0"/>
            <a:ext cx="1058333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4400" b="1" dirty="0">
                <a:solidFill>
                  <a:schemeClr val="bg1"/>
                </a:solidFill>
              </a:rPr>
              <a:t>        LA COPIATA E IL SEGRETO DELLA FORZA</a:t>
            </a:r>
          </a:p>
          <a:p>
            <a:pPr algn="l"/>
            <a:r>
              <a:rPr lang="it-IT" sz="2400" b="1" dirty="0"/>
              <a:t>I 3 vertici di ogni locale: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EBBDA98-DAAC-1330-7CDA-C1C7856248BE}"/>
              </a:ext>
            </a:extLst>
          </p:cNvPr>
          <p:cNvSpPr txBox="1"/>
          <p:nvPr/>
        </p:nvSpPr>
        <p:spPr>
          <a:xfrm>
            <a:off x="922261" y="1413934"/>
            <a:ext cx="1828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CAPO-BASTONE</a:t>
            </a:r>
          </a:p>
          <a:p>
            <a:pPr algn="l"/>
            <a:endParaRPr lang="it-IT" b="1" dirty="0"/>
          </a:p>
          <a:p>
            <a:pPr algn="l"/>
            <a:endParaRPr lang="it-IT" b="1" dirty="0"/>
          </a:p>
          <a:p>
            <a:pPr algn="l"/>
            <a:r>
              <a:rPr lang="it-IT" b="1" dirty="0"/>
              <a:t>Obbedienza assoluta.Da il nome alla ‘</a:t>
            </a:r>
            <a:r>
              <a:rPr lang="it-IT" b="1" dirty="0" err="1"/>
              <a:t>ndrina</a:t>
            </a:r>
            <a:endParaRPr lang="it-IT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5494DE5-4A13-B596-A0C1-7088D138085D}"/>
              </a:ext>
            </a:extLst>
          </p:cNvPr>
          <p:cNvSpPr txBox="1"/>
          <p:nvPr/>
        </p:nvSpPr>
        <p:spPr>
          <a:xfrm>
            <a:off x="4974468" y="1413934"/>
            <a:ext cx="1828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CONTABILE</a:t>
            </a:r>
          </a:p>
          <a:p>
            <a:pPr algn="l"/>
            <a:endParaRPr lang="it-IT" b="1" dirty="0"/>
          </a:p>
          <a:p>
            <a:pPr algn="l"/>
            <a:r>
              <a:rPr lang="it-IT" b="1" dirty="0"/>
              <a:t>Gestisce </a:t>
            </a:r>
            <a:r>
              <a:rPr lang="it-IT" b="1" dirty="0" err="1"/>
              <a:t>entrate,uscite</a:t>
            </a:r>
            <a:r>
              <a:rPr lang="it-IT" b="1" dirty="0"/>
              <a:t> e reinvestimenti dei proventi illeciti.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77B6A24-3426-4850-A9B8-2D10B1E48208}"/>
              </a:ext>
            </a:extLst>
          </p:cNvPr>
          <p:cNvSpPr txBox="1"/>
          <p:nvPr/>
        </p:nvSpPr>
        <p:spPr>
          <a:xfrm>
            <a:off x="8829826" y="1413934"/>
            <a:ext cx="1828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CAPO-CRIMINE</a:t>
            </a:r>
          </a:p>
          <a:p>
            <a:pPr algn="l"/>
            <a:endParaRPr lang="it-IT" b="1" dirty="0"/>
          </a:p>
          <a:p>
            <a:pPr algn="l"/>
            <a:r>
              <a:rPr lang="it-IT" b="1" dirty="0"/>
              <a:t>Coordina e organizza tutte le azioni delittuose del locale.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308DD08-5E0A-5B25-E87B-F60C44156148}"/>
              </a:ext>
            </a:extLst>
          </p:cNvPr>
          <p:cNvSpPr txBox="1"/>
          <p:nvPr/>
        </p:nvSpPr>
        <p:spPr>
          <a:xfrm>
            <a:off x="922260" y="3699241"/>
            <a:ext cx="3583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800" b="1" dirty="0"/>
              <a:t>Il segreto della forza: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C52F452-CB03-63BF-40F4-8BF107F333BC}"/>
              </a:ext>
            </a:extLst>
          </p:cNvPr>
          <p:cNvSpPr txBox="1"/>
          <p:nvPr/>
        </p:nvSpPr>
        <p:spPr>
          <a:xfrm>
            <a:off x="922261" y="4529666"/>
            <a:ext cx="24341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LEGAMI DI SANGUE</a:t>
            </a:r>
          </a:p>
          <a:p>
            <a:pPr algn="l"/>
            <a:endParaRPr lang="it-IT" b="1" dirty="0"/>
          </a:p>
          <a:p>
            <a:pPr algn="l"/>
            <a:endParaRPr lang="it-IT" b="1" dirty="0"/>
          </a:p>
          <a:p>
            <a:pPr algn="l"/>
            <a:r>
              <a:rPr lang="it-IT" b="1" dirty="0" err="1"/>
              <a:t>La’ndrina</a:t>
            </a:r>
            <a:r>
              <a:rPr lang="it-IT" b="1" dirty="0"/>
              <a:t> è una famiglia biologica. Tradire significa tradire genitori e figli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F1D3166-4D1F-D002-DCD7-5CCC25494415}"/>
              </a:ext>
            </a:extLst>
          </p:cNvPr>
          <p:cNvSpPr txBox="1"/>
          <p:nvPr/>
        </p:nvSpPr>
        <p:spPr>
          <a:xfrm>
            <a:off x="4974468" y="4529666"/>
            <a:ext cx="2706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MATRIMONI INCROCIATI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AE040B6-FB42-0BB4-A1D5-EC23A1755B95}"/>
              </a:ext>
            </a:extLst>
          </p:cNvPr>
          <p:cNvSpPr txBox="1"/>
          <p:nvPr/>
        </p:nvSpPr>
        <p:spPr>
          <a:xfrm>
            <a:off x="4974468" y="5069005"/>
            <a:ext cx="22977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it-IT" b="1" dirty="0"/>
          </a:p>
          <a:p>
            <a:pPr algn="l"/>
            <a:r>
              <a:rPr lang="it-IT" b="1" dirty="0"/>
              <a:t>Le alleanze tra cosche si cementano con matrimoni combinati. Legami indistruttibili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5C7B7FB-8856-0153-C6A0-AE9EBE6E8504}"/>
              </a:ext>
            </a:extLst>
          </p:cNvPr>
          <p:cNvSpPr txBox="1"/>
          <p:nvPr/>
        </p:nvSpPr>
        <p:spPr>
          <a:xfrm>
            <a:off x="8829826" y="4529666"/>
            <a:ext cx="2434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OMERTÀ FAMILIARE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2A3D3CC-7791-0F51-C41D-198E62AE804B}"/>
              </a:ext>
            </a:extLst>
          </p:cNvPr>
          <p:cNvSpPr txBox="1"/>
          <p:nvPr/>
        </p:nvSpPr>
        <p:spPr>
          <a:xfrm>
            <a:off x="9011254" y="5069005"/>
            <a:ext cx="1828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/>
              <a:t>Il minor numero di pentiti tra tutte le mafie: confessare significa accusare i propri parenti.</a:t>
            </a:r>
          </a:p>
        </p:txBody>
      </p:sp>
    </p:spTree>
    <p:extLst>
      <p:ext uri="{BB962C8B-B14F-4D97-AF65-F5344CB8AC3E}">
        <p14:creationId xmlns:p14="http://schemas.microsoft.com/office/powerpoint/2010/main" val="2107098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001EBF-502D-B39A-8042-633CFBD6C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bg1"/>
                </a:solidFill>
              </a:rPr>
              <a:t>                         LA MAFIA SILENZIOSA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6BAC773-2E38-DDFA-9734-9293140A2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81163"/>
            <a:ext cx="5157787" cy="705366"/>
          </a:xfrm>
        </p:spPr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IERI— La Mafia Visibile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6569305-97F0-A518-2F82-1899A7966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6300" y="2505075"/>
            <a:ext cx="5157787" cy="3684588"/>
          </a:xfrm>
        </p:spPr>
        <p:txBody>
          <a:bodyPr>
            <a:normAutofit fontScale="85000" lnSpcReduction="20000"/>
          </a:bodyPr>
          <a:lstStyle/>
          <a:p>
            <a:r>
              <a:rPr lang="it-IT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La "mafia visibile" è quella parte della criminalità organizzata che agisce alla luce del sole, abbandonando le tradizionali strategie di </a:t>
            </a:r>
            <a:r>
              <a:rPr lang="it-IT" b="1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sommersione</a:t>
            </a:r>
            <a:r>
              <a:rPr lang="it-IT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e omertà per mostrare la propria forza. </a:t>
            </a:r>
          </a:p>
          <a:p>
            <a:r>
              <a:rPr lang="it-IT" b="1" dirty="0">
                <a:solidFill>
                  <a:srgbClr val="000000"/>
                </a:solidFill>
                <a:latin typeface="-webkit-standard"/>
              </a:rPr>
              <a:t>Omicidi ed estorsioni plateali </a:t>
            </a:r>
          </a:p>
          <a:p>
            <a:r>
              <a:rPr lang="it-IT" b="1" dirty="0">
                <a:solidFill>
                  <a:srgbClr val="000000"/>
                </a:solidFill>
                <a:latin typeface="-webkit-standard"/>
              </a:rPr>
              <a:t>Controllo con le armi</a:t>
            </a:r>
          </a:p>
          <a:p>
            <a:r>
              <a:rPr lang="it-IT" b="1" dirty="0">
                <a:solidFill>
                  <a:srgbClr val="000000"/>
                </a:solidFill>
                <a:latin typeface="-webkit-standard"/>
              </a:rPr>
              <a:t>Il “pizzo” come strumento principale</a:t>
            </a:r>
          </a:p>
          <a:p>
            <a:r>
              <a:rPr lang="it-IT" b="1" dirty="0">
                <a:solidFill>
                  <a:srgbClr val="000000"/>
                </a:solidFill>
                <a:latin typeface="-webkit-standard"/>
              </a:rPr>
              <a:t>Visibilità = potere</a:t>
            </a:r>
          </a:p>
          <a:p>
            <a:r>
              <a:rPr lang="it-IT" b="1" dirty="0">
                <a:solidFill>
                  <a:srgbClr val="000000"/>
                </a:solidFill>
                <a:latin typeface="-webkit-standard"/>
              </a:rPr>
              <a:t>Attira le forze dell’ordine</a:t>
            </a:r>
            <a:endParaRPr lang="it-IT" b="1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DBA6AF7-C62A-C794-AF8D-D0E792BC7F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97914" y="1681163"/>
            <a:ext cx="5183188" cy="705366"/>
          </a:xfrm>
        </p:spPr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OGGI— La Mafia Invisibile 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7CC9FDF-C20A-0825-EDD4-F2E5E96F0B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97914" y="2386529"/>
            <a:ext cx="5183188" cy="3684588"/>
          </a:xfrm>
        </p:spPr>
        <p:txBody>
          <a:bodyPr>
            <a:normAutofit fontScale="85000" lnSpcReduction="20000"/>
          </a:bodyPr>
          <a:lstStyle/>
          <a:p>
            <a:r>
              <a:rPr lang="it-IT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La "mafia invisibile" (o mafia inabissata) è la moderna strategia delle organizzazioni criminali che hanno abbandonato le stragi eclatanti per mimetizzarsi. </a:t>
            </a:r>
          </a:p>
          <a:p>
            <a:r>
              <a:rPr lang="it-IT" b="1" dirty="0">
                <a:solidFill>
                  <a:srgbClr val="000000"/>
                </a:solidFill>
                <a:latin typeface="-webkit-standard"/>
              </a:rPr>
              <a:t>Infiltrazione nell’economia legale</a:t>
            </a:r>
          </a:p>
          <a:p>
            <a:r>
              <a:rPr lang="it-IT" b="1" dirty="0">
                <a:solidFill>
                  <a:srgbClr val="000000"/>
                </a:solidFill>
                <a:latin typeface="-webkit-standard"/>
              </a:rPr>
              <a:t>Soci occulti nelle aziende in crisi</a:t>
            </a:r>
          </a:p>
          <a:p>
            <a:r>
              <a:rPr lang="it-IT" b="1" dirty="0">
                <a:solidFill>
                  <a:srgbClr val="000000"/>
                </a:solidFill>
                <a:latin typeface="-webkit-standard"/>
              </a:rPr>
              <a:t>Appalti tramite corruzioni</a:t>
            </a:r>
          </a:p>
          <a:p>
            <a:r>
              <a:rPr lang="it-IT" b="1" dirty="0">
                <a:solidFill>
                  <a:srgbClr val="000000"/>
                </a:solidFill>
                <a:latin typeface="-webkit-standard"/>
              </a:rPr>
              <a:t>Invisibilità” sopravvivenza </a:t>
            </a:r>
          </a:p>
          <a:p>
            <a:r>
              <a:rPr lang="it-IT" b="1" dirty="0">
                <a:solidFill>
                  <a:srgbClr val="000000"/>
                </a:solidFill>
                <a:latin typeface="-webkit-standard"/>
              </a:rPr>
              <a:t>Edilizia, ristorazione, energie rinnovabili e rifiuti.</a:t>
            </a:r>
            <a:endParaRPr lang="it-IT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0A2CF98-7198-5908-9C9A-2F8AD6A88399}"/>
              </a:ext>
            </a:extLst>
          </p:cNvPr>
          <p:cNvSpPr txBox="1"/>
          <p:nvPr/>
        </p:nvSpPr>
        <p:spPr>
          <a:xfrm>
            <a:off x="1642836" y="6308209"/>
            <a:ext cx="929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Altera il mercato, distrugge la concorrenza, toglie opportunità a chi è onesto</a:t>
            </a:r>
          </a:p>
        </p:txBody>
      </p:sp>
      <p:sp>
        <p:nvSpPr>
          <p:cNvPr id="9" name="Freccia a destra 8">
            <a:extLst>
              <a:ext uri="{FF2B5EF4-FFF2-40B4-BE49-F238E27FC236}">
                <a16:creationId xmlns:a16="http://schemas.microsoft.com/office/drawing/2014/main" id="{7BA23285-0C75-D991-0F5E-1E16DF1E33C4}"/>
              </a:ext>
            </a:extLst>
          </p:cNvPr>
          <p:cNvSpPr/>
          <p:nvPr/>
        </p:nvSpPr>
        <p:spPr>
          <a:xfrm>
            <a:off x="4623198" y="1706537"/>
            <a:ext cx="1956816" cy="83428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219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88F2FF-9886-AF61-5E47-E0E57EAD2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chemeClr val="bg1"/>
                </a:solidFill>
              </a:rPr>
              <a:t>MAFIA 3.0: LA TECNOLOGIA AL SERVIZIO DEL CRIMINE                                            1/2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A0012E-6FD1-290F-A050-1F6225589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>
                <a:solidFill>
                  <a:srgbClr val="FF0000"/>
                </a:solidFill>
              </a:rPr>
              <a:t>CRIPTOFONIA</a:t>
            </a:r>
            <a:endParaRPr lang="it-IT" dirty="0">
              <a:solidFill>
                <a:srgbClr val="FF0000"/>
              </a:solidFill>
            </a:endParaRPr>
          </a:p>
          <a:p>
            <a:r>
              <a:rPr lang="it-IT" dirty="0"/>
              <a:t>Comunicazioni blindate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B19651-8516-6E07-4F3B-17A63DA6544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/>
              <a:t>Smartphone modificati con crittografia militare (</a:t>
            </a:r>
            <a:r>
              <a:rPr lang="it-IT" dirty="0" err="1"/>
              <a:t>EneroChat</a:t>
            </a:r>
            <a:r>
              <a:rPr lang="it-IT" dirty="0"/>
              <a:t>, Sky ECC). </a:t>
            </a:r>
            <a:r>
              <a:rPr lang="it-IT" dirty="0" err="1"/>
              <a:t>L’inflitrazione</a:t>
            </a:r>
            <a:r>
              <a:rPr lang="it-IT" dirty="0"/>
              <a:t> europea ha portato centinaia di arresti in tutta Europa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68E5114-105C-C5E5-E507-80754A29DD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>
                <a:solidFill>
                  <a:srgbClr val="FF0000"/>
                </a:solidFill>
              </a:rPr>
              <a:t>CRIPTOVALUTE</a:t>
            </a:r>
            <a:endParaRPr lang="it-IT" dirty="0">
              <a:solidFill>
                <a:srgbClr val="FF0000"/>
              </a:solidFill>
            </a:endParaRPr>
          </a:p>
          <a:p>
            <a:r>
              <a:rPr lang="it-IT" dirty="0"/>
              <a:t>Bitcoin, </a:t>
            </a:r>
            <a:r>
              <a:rPr lang="it-IT" dirty="0" err="1"/>
              <a:t>Monero</a:t>
            </a:r>
            <a:r>
              <a:rPr lang="it-IT" dirty="0"/>
              <a:t> e finanza ombra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78DDE70-6BDD-AF7E-A8F0-AE64B6BC8DD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it-IT" dirty="0"/>
              <a:t>Spostano milioni da un continente all’altro in secondi, aggirando i controlli bancari. Il </a:t>
            </a:r>
            <a:r>
              <a:rPr lang="it-IT" dirty="0" err="1"/>
              <a:t>riclaggio</a:t>
            </a:r>
            <a:r>
              <a:rPr lang="it-IT" dirty="0"/>
              <a:t> diventa quasi impossibile da tracciare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C472151-1B58-6F1F-8B83-17C3A7EF4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504" y="4670846"/>
            <a:ext cx="3206256" cy="208132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F7ABE11-54C4-6BF8-2363-8AD3044A4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291" y="4581391"/>
            <a:ext cx="3206256" cy="215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03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F45C469-7110-00A2-E141-2B50D561C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DARK WEB</a:t>
            </a:r>
          </a:p>
          <a:p>
            <a:r>
              <a:rPr lang="it-IT" dirty="0"/>
              <a:t>Il mercato nero digitale 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9E3B374-4707-ED8B-3B39-C68E50347BA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/>
              <a:t>Droga, armi e servizi illegali venduti senza incontri fisici. L’anonimato elimina quasi ogni rischio di arresto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F2CF9FD-DE17-FE76-CE6C-4FA4516C17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IL BROKER</a:t>
            </a:r>
          </a:p>
          <a:p>
            <a:r>
              <a:rPr lang="it-IT" dirty="0"/>
              <a:t>La nuova figura chiave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5DC2950-62C3-D7C3-E790-3F2A9CF30C7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it-IT" dirty="0"/>
              <a:t>Non tocca la droga né spara. Gestisce denaro e trasporti. Professionista invisibile alle intercettazioni tradizionali.</a:t>
            </a: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1A4A8721-98AD-FC8C-E546-E3948C9DE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>
                <a:solidFill>
                  <a:schemeClr val="bg1"/>
                </a:solidFill>
              </a:rPr>
              <a:t>MAFIA 3.0: LA TECNOLOGIA AL SERVIZIO DEL CRIMINE                                            2/2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AF91DB73-F1E2-EFFC-BEF4-6195175BE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2" y="4383731"/>
            <a:ext cx="3263175" cy="2003634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8BB71DE2-89C0-4021-26D2-F92F76662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292" y="4363840"/>
            <a:ext cx="2864303" cy="2129034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1439FFE9-6FE4-59B6-C2E7-9CA71ECBBA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952" y="4363839"/>
            <a:ext cx="3488211" cy="212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66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501B3F39-A73E-706F-2FA7-52E89746F856}"/>
              </a:ext>
            </a:extLst>
          </p:cNvPr>
          <p:cNvSpPr txBox="1"/>
          <p:nvPr/>
        </p:nvSpPr>
        <p:spPr>
          <a:xfrm>
            <a:off x="837595" y="0"/>
            <a:ext cx="113544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4400" b="1" dirty="0">
                <a:solidFill>
                  <a:schemeClr val="bg1"/>
                </a:solidFill>
              </a:rPr>
              <a:t>LE NUOVE RECLUTE DALLA MAFIA DEI CONTADINI A QUELLA DEI PROFESSIONISTI 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67ECACC-20A9-B088-ADCC-430FDE5B36F7}"/>
              </a:ext>
            </a:extLst>
          </p:cNvPr>
          <p:cNvSpPr txBox="1"/>
          <p:nvPr/>
        </p:nvSpPr>
        <p:spPr>
          <a:xfrm>
            <a:off x="1345896" y="1446550"/>
            <a:ext cx="27513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AVVOCATI E COMMERCIALISTI </a:t>
            </a:r>
          </a:p>
          <a:p>
            <a:pPr algn="l"/>
            <a:endParaRPr lang="it-IT" b="1" dirty="0"/>
          </a:p>
          <a:p>
            <a:pPr algn="l"/>
            <a:r>
              <a:rPr lang="it-IT" b="1" dirty="0"/>
              <a:t>Danno una facciata di legalità alle operazioni criminali.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50B7FF6-C890-8D42-6DD0-5123082A9F93}"/>
              </a:ext>
            </a:extLst>
          </p:cNvPr>
          <p:cNvSpPr txBox="1"/>
          <p:nvPr/>
        </p:nvSpPr>
        <p:spPr>
          <a:xfrm>
            <a:off x="5096932" y="1307390"/>
            <a:ext cx="23023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FUNZIONARI PUBBLICI</a:t>
            </a:r>
          </a:p>
          <a:p>
            <a:pPr algn="l"/>
            <a:endParaRPr lang="it-IT" b="1" dirty="0"/>
          </a:p>
          <a:p>
            <a:pPr algn="l"/>
            <a:r>
              <a:rPr lang="it-IT" b="1" dirty="0"/>
              <a:t>Aggiustano appalti, accelerano pratiche burocratiche, forniscono informazioni riservate su indagini in corso.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D4E04D6-47A5-2302-2D4A-0DB47B8CF5F0}"/>
              </a:ext>
            </a:extLst>
          </p:cNvPr>
          <p:cNvSpPr txBox="1"/>
          <p:nvPr/>
        </p:nvSpPr>
        <p:spPr>
          <a:xfrm>
            <a:off x="9123137" y="1643656"/>
            <a:ext cx="24429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HACKER ED ESPERTI IT</a:t>
            </a:r>
          </a:p>
          <a:p>
            <a:pPr algn="l"/>
            <a:endParaRPr lang="it-IT" b="1" dirty="0"/>
          </a:p>
          <a:p>
            <a:pPr algn="l"/>
            <a:r>
              <a:rPr lang="it-IT" b="1" dirty="0"/>
              <a:t>Gestiscono comunicazioni criptate, violano sistemi bancari e amministrano portafogli di </a:t>
            </a:r>
            <a:r>
              <a:rPr lang="it-IT" b="1" dirty="0" err="1"/>
              <a:t>criptovalute</a:t>
            </a:r>
            <a:endParaRPr lang="it-IT" b="1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D6EEB67-6948-0E1D-6CBC-6B2F9D64F438}"/>
              </a:ext>
            </a:extLst>
          </p:cNvPr>
          <p:cNvSpPr txBox="1"/>
          <p:nvPr/>
        </p:nvSpPr>
        <p:spPr>
          <a:xfrm>
            <a:off x="1383690" y="3657125"/>
            <a:ext cx="25245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BROKER FINANZIARI</a:t>
            </a:r>
          </a:p>
          <a:p>
            <a:pPr algn="l"/>
            <a:endParaRPr lang="it-IT" b="1" dirty="0"/>
          </a:p>
          <a:p>
            <a:pPr algn="l"/>
            <a:r>
              <a:rPr lang="it-IT" b="1" dirty="0"/>
              <a:t>Integrano il denaro sporco nell’economia legale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4C3A0D2-B26F-B622-FF09-2782CAC3D261}"/>
              </a:ext>
            </a:extLst>
          </p:cNvPr>
          <p:cNvSpPr txBox="1"/>
          <p:nvPr/>
        </p:nvSpPr>
        <p:spPr>
          <a:xfrm>
            <a:off x="5077882" y="4045941"/>
            <a:ext cx="28738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POLITICI E AMMINISTRATORI</a:t>
            </a:r>
          </a:p>
          <a:p>
            <a:pPr algn="l"/>
            <a:endParaRPr lang="it-IT" b="1" dirty="0"/>
          </a:p>
          <a:p>
            <a:pPr algn="l"/>
            <a:r>
              <a:rPr lang="it-IT" b="1" dirty="0"/>
              <a:t>Spesso non affiliati formalmente: soggetti “a disposizione” che ottengono favori in cambio di appalti o voti. La zona grigia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F5A22B3-ACCA-7E57-D3A5-D56855CB5BE3}"/>
              </a:ext>
            </a:extLst>
          </p:cNvPr>
          <p:cNvSpPr txBox="1"/>
          <p:nvPr/>
        </p:nvSpPr>
        <p:spPr>
          <a:xfrm>
            <a:off x="9082314" y="4045941"/>
            <a:ext cx="25245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1" dirty="0">
                <a:solidFill>
                  <a:srgbClr val="FF0000"/>
                </a:solidFill>
              </a:rPr>
              <a:t>IMPRENDITORI</a:t>
            </a:r>
          </a:p>
          <a:p>
            <a:pPr algn="l"/>
            <a:endParaRPr lang="it-IT" b="1" dirty="0"/>
          </a:p>
          <a:p>
            <a:pPr algn="l"/>
            <a:r>
              <a:rPr lang="it-IT" b="1" dirty="0"/>
              <a:t>Ricevono liquidità in momenti di crisi, diventano soci occulti dei clan e alterano la concorrenza nel mercato legale.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EB3E685-C001-E0FA-968A-63DDECD4299D}"/>
              </a:ext>
            </a:extLst>
          </p:cNvPr>
          <p:cNvSpPr txBox="1"/>
          <p:nvPr/>
        </p:nvSpPr>
        <p:spPr>
          <a:xfrm>
            <a:off x="1965928" y="6354266"/>
            <a:ext cx="7116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400" b="1" dirty="0">
                <a:solidFill>
                  <a:srgbClr val="FF0000"/>
                </a:solidFill>
              </a:rPr>
              <a:t>“Oggi un avvocato </a:t>
            </a:r>
            <a:r>
              <a:rPr lang="it-IT" sz="2400" b="1" dirty="0" err="1">
                <a:solidFill>
                  <a:srgbClr val="FF0000"/>
                </a:solidFill>
              </a:rPr>
              <a:t>tributarista</a:t>
            </a:r>
            <a:r>
              <a:rPr lang="it-IT" sz="2400" b="1" dirty="0">
                <a:solidFill>
                  <a:srgbClr val="FF0000"/>
                </a:solidFill>
              </a:rPr>
              <a:t> vale più di un sicario” </a:t>
            </a:r>
          </a:p>
        </p:txBody>
      </p:sp>
    </p:spTree>
    <p:extLst>
      <p:ext uri="{BB962C8B-B14F-4D97-AF65-F5344CB8AC3E}">
        <p14:creationId xmlns:p14="http://schemas.microsoft.com/office/powerpoint/2010/main" val="4056010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1ED2B5-362A-5B85-41FE-00FC4758B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762" y="137092"/>
            <a:ext cx="9993690" cy="1325563"/>
          </a:xfrm>
        </p:spPr>
        <p:txBody>
          <a:bodyPr/>
          <a:lstStyle/>
          <a:p>
            <a:r>
              <a:rPr lang="it-IT" b="1" dirty="0">
                <a:solidFill>
                  <a:schemeClr val="bg1"/>
                </a:solidFill>
              </a:rPr>
              <a:t>IL NARCOTRAFFICO: IL MOTORE ECONOMICO DELLE MAFIE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637EDF9-7625-F2EC-E4CD-03087C9DB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 COCAINA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D600757-A088-6A61-B522-C3DFD17D3F3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/>
              <a:t>La ‘Ndrangheta il principale importatore in Europa. I broker calabresi vivono in Colombia e Perù per anni. Porti chiave: Gioia Tauro, Genova, La Spezia, Anversa.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A67AE8D-EC2D-4E16-00F9-21B509FA8F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/>
              <a:t>L’ALLARME </a:t>
            </a:r>
            <a:r>
              <a:rPr lang="it-IT" dirty="0" err="1"/>
              <a:t>FENTALYN</a:t>
            </a:r>
            <a:endParaRPr lang="it-IT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C0A5D86-01B9-8D00-B64E-742C56E9D42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it-IT" dirty="0"/>
              <a:t>50 volte più potente dell’eroina. Prodotto in laboratori clandestini a costi minimi. L’asse Cina- Messico- USA causa decine di migliaia di morti l’anno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DAE965C-A7EA-E2A5-E500-8FD98E8AD015}"/>
              </a:ext>
            </a:extLst>
          </p:cNvPr>
          <p:cNvSpPr txBox="1"/>
          <p:nvPr/>
        </p:nvSpPr>
        <p:spPr>
          <a:xfrm>
            <a:off x="194393" y="4989334"/>
            <a:ext cx="108425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400" b="1" dirty="0">
                <a:solidFill>
                  <a:srgbClr val="FF0000"/>
                </a:solidFill>
              </a:rPr>
              <a:t>PAESI:</a:t>
            </a:r>
          </a:p>
          <a:p>
            <a:pPr algn="l"/>
            <a:r>
              <a:rPr lang="it-IT" sz="2400" b="1" dirty="0"/>
              <a:t>Perù,Bolivia,Colombia,Honduras,Ecuador,Messico,Brasile,Olanda,Belgio,Costa d’Avorio,Guinea-Bissau, Ghana.</a:t>
            </a:r>
          </a:p>
          <a:p>
            <a:pPr algn="l"/>
            <a:r>
              <a:rPr lang="it-IT" sz="2400" b="1" dirty="0">
                <a:solidFill>
                  <a:srgbClr val="FF0000"/>
                </a:solidFill>
              </a:rPr>
              <a:t>Alleanze basate su: </a:t>
            </a:r>
            <a:r>
              <a:rPr lang="it-IT" sz="2400" b="1" dirty="0"/>
              <a:t>pagamenti puntuali, broker residenti nel paese, tecnologie criptate e canali di riciclaggio condivisi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9C9B8D1-FA3A-0B1F-221F-061FD3F4803B}"/>
              </a:ext>
            </a:extLst>
          </p:cNvPr>
          <p:cNvSpPr txBox="1"/>
          <p:nvPr/>
        </p:nvSpPr>
        <p:spPr>
          <a:xfrm>
            <a:off x="416076" y="74273"/>
            <a:ext cx="31973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600" b="1" dirty="0">
                <a:solidFill>
                  <a:srgbClr val="FF0000"/>
                </a:solidFill>
              </a:rPr>
              <a:t>SI STIMA NELL’ANNO 2023 UN FATTURATO DELLA ‘NDRANGHETA DI 53 MILIARDI €</a:t>
            </a:r>
          </a:p>
        </p:txBody>
      </p:sp>
    </p:spTree>
    <p:extLst>
      <p:ext uri="{BB962C8B-B14F-4D97-AF65-F5344CB8AC3E}">
        <p14:creationId xmlns:p14="http://schemas.microsoft.com/office/powerpoint/2010/main" val="2509968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26269C-3EF3-9509-0169-625626F7D6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558262" cy="2387600"/>
          </a:xfrm>
        </p:spPr>
        <p:txBody>
          <a:bodyPr>
            <a:normAutofit fontScale="90000"/>
          </a:bodyPr>
          <a:lstStyle/>
          <a:p>
            <a:r>
              <a:rPr lang="it-IT" b="1" i="1" dirty="0"/>
              <a:t>&lt;&lt;Il silenzio è il terreno fertile della mafia. Parliamo, denunciamo, non abituiamoci.&gt;&gt;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B0E27D9-1039-A4D2-A746-EFAB98FA3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Nicola </a:t>
            </a:r>
            <a:r>
              <a:rPr lang="it-IT" b="1" dirty="0" err="1">
                <a:solidFill>
                  <a:srgbClr val="FF0000"/>
                </a:solidFill>
              </a:rPr>
              <a:t>Gratteri</a:t>
            </a:r>
            <a:r>
              <a:rPr lang="it-IT" b="1" dirty="0">
                <a:solidFill>
                  <a:srgbClr val="FF0000"/>
                </a:solidFill>
              </a:rPr>
              <a:t> — Procuratore della Repubblica di Napoli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33A12B9-A837-6A69-A158-701351BB7E3E}"/>
              </a:ext>
            </a:extLst>
          </p:cNvPr>
          <p:cNvSpPr txBox="1"/>
          <p:nvPr/>
        </p:nvSpPr>
        <p:spPr>
          <a:xfrm>
            <a:off x="151491" y="4476749"/>
            <a:ext cx="799767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4400" dirty="0"/>
              <a:t>E NOI?</a:t>
            </a:r>
          </a:p>
          <a:p>
            <a:pPr algn="l"/>
            <a:r>
              <a:rPr lang="it-IT" sz="2000" i="1" dirty="0"/>
              <a:t>La mafia esiste solo nei film? Oppure anche nei comportamenti quotidiani?</a:t>
            </a:r>
          </a:p>
          <a:p>
            <a:pPr algn="l"/>
            <a:r>
              <a:rPr lang="it-IT" sz="2000" i="1" dirty="0"/>
              <a:t>     Quando accettiamo un favore senza fare domande </a:t>
            </a:r>
          </a:p>
          <a:p>
            <a:pPr algn="l"/>
            <a:r>
              <a:rPr lang="it-IT" sz="2000" i="1" dirty="0"/>
              <a:t>     Quando preferiamo non sapere com funzionano certe cose</a:t>
            </a:r>
          </a:p>
          <a:p>
            <a:pPr algn="l"/>
            <a:r>
              <a:rPr lang="it-IT" sz="2000" i="1" dirty="0"/>
              <a:t>     Quando pensiamo “tanto non cambia niente”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531B415-D540-B5BD-CBD9-DAF886F9E66B}"/>
              </a:ext>
            </a:extLst>
          </p:cNvPr>
          <p:cNvSpPr txBox="1"/>
          <p:nvPr/>
        </p:nvSpPr>
        <p:spPr>
          <a:xfrm>
            <a:off x="3290963" y="6463896"/>
            <a:ext cx="50657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500" i="1" dirty="0">
                <a:solidFill>
                  <a:srgbClr val="FF0000"/>
                </a:solidFill>
              </a:rPr>
              <a:t>Quali scelte facciamo ogni giorno?</a:t>
            </a:r>
          </a:p>
        </p:txBody>
      </p:sp>
    </p:spTree>
    <p:extLst>
      <p:ext uri="{BB962C8B-B14F-4D97-AF65-F5344CB8AC3E}">
        <p14:creationId xmlns:p14="http://schemas.microsoft.com/office/powerpoint/2010/main" val="13988519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14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Tema di Office</vt:lpstr>
      <vt:lpstr>     LE MAFIE ITALIANE</vt:lpstr>
      <vt:lpstr>                  I LIBRI  </vt:lpstr>
      <vt:lpstr>CHE COS’È UN’ASSOCIAZIONE MAFIOSA ED A DELINQUERE</vt:lpstr>
      <vt:lpstr>                        LE MAFIE ITALIANE</vt:lpstr>
      <vt:lpstr>                         LE MAFIE ITALIANE</vt:lpstr>
      <vt:lpstr>      LA ‘NDRANGHETA: ORIGINI E NOME                  </vt:lpstr>
      <vt:lpstr>LA ‘NDRANGHETA:STRUTTURA ORGANIZZATIVA</vt:lpstr>
      <vt:lpstr>Presentazione standard di PowerPoint</vt:lpstr>
      <vt:lpstr>                         LA MAFIA SILENZIOSA</vt:lpstr>
      <vt:lpstr>MAFIA 3.0: LA TECNOLOGIA AL SERVIZIO DEL CRIMINE                                            1/2</vt:lpstr>
      <vt:lpstr>MAFIA 3.0: LA TECNOLOGIA AL SERVIZIO DEL CRIMINE                                            2/2</vt:lpstr>
      <vt:lpstr>Presentazione standard di PowerPoint</vt:lpstr>
      <vt:lpstr>IL NARCOTRAFFICO: IL MOTORE ECONOMICO DELLE MAFIE</vt:lpstr>
      <vt:lpstr>&lt;&lt;Il silenzio è il terreno fertile della mafia. Parliamo, denunciamo, non abituiamoci.&gt;&gt;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LE MAFIE ITALIANE</dc:title>
  <dc:creator>Mattia Epifani</dc:creator>
  <cp:lastModifiedBy>Mattia Epifani</cp:lastModifiedBy>
  <cp:revision>1</cp:revision>
  <dcterms:created xsi:type="dcterms:W3CDTF">2026-05-26T12:15:10Z</dcterms:created>
  <dcterms:modified xsi:type="dcterms:W3CDTF">2026-05-26T16:36:47Z</dcterms:modified>
</cp:coreProperties>
</file>