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Urbanist" panose="020B0604020202020204" charset="0"/>
      <p:regular r:id="rId13"/>
      <p:bold r:id="rId14"/>
      <p:italic r:id="rId15"/>
      <p:boldItalic r:id="rId16"/>
    </p:embeddedFont>
    <p:embeddedFont>
      <p:font typeface="Great Vibes" panose="020B0604020202020204" charset="0"/>
      <p:regular r:id="rId17"/>
    </p:embeddedFont>
    <p:embeddedFont>
      <p:font typeface="Urbanist Medium" panose="020B060402020202020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Urbanist SemiBold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A77DB34-8759-4AA5-A26C-B5BB27BC0A08}">
  <a:tblStyle styleId="{9A77DB34-8759-4AA5-A26C-B5BB27BC0A0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95275" y="2194768"/>
            <a:ext cx="11601450" cy="1508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5F5F5"/>
                </a:solidFill>
                <a:latin typeface="Urbanist"/>
                <a:ea typeface="Urbanist"/>
                <a:cs typeface="Urbanist"/>
                <a:sym typeface="Urbanist"/>
              </a:rPr>
              <a:t>Esilio, Migrazione e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4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Diritto di Asilo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2286000" y="3931890"/>
            <a:ext cx="76200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Un'analisi multidisciplinare tra testimonianza umana, dati globali e quadro giuridico costituzionale.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5619750" y="2344191"/>
            <a:ext cx="952500" cy="38100"/>
          </a:xfrm>
          <a:prstGeom prst="rect">
            <a:avLst/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95275" y="2668041"/>
            <a:ext cx="1160145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Definizioni e </a:t>
            </a:r>
            <a:r>
              <a:rPr lang="en-US" sz="48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Concetti Fondamentali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2286000" y="3782466"/>
            <a:ext cx="76200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Comprendere le differenze tra i fenomeni migratori per interpretare correttamente le dinamiche globali.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24075"/>
            <a:ext cx="349240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124075"/>
            <a:ext cx="3492549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7950" y="2124075"/>
            <a:ext cx="349240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2025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962025" y="3314700"/>
            <a:ext cx="284691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Migrazione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962025" y="3790950"/>
            <a:ext cx="271135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Spostamento di persone per lunghi periodi. Può essere volontario (motivi economici, istruzione) o forzato (clima, guerra).</a:t>
            </a:r>
            <a:endParaRPr/>
          </a:p>
        </p:txBody>
      </p:sp>
      <p:pic>
        <p:nvPicPr>
          <p:cNvPr id="106" name="Google Shape;10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40175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4740175" y="3314700"/>
            <a:ext cx="2847074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Esilio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4740175" y="3790950"/>
            <a:ext cx="2711499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Allontanamento forzato dal proprio Paese per motivi politici, religiosi o culturali. Spesso comporta la perdita di identità.</a:t>
            </a:r>
            <a:endParaRPr/>
          </a:p>
        </p:txBody>
      </p:sp>
      <p:pic>
        <p:nvPicPr>
          <p:cNvPr id="109" name="Google Shape;109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18475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8518475" y="3314700"/>
            <a:ext cx="2846918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Fuga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518475" y="3790950"/>
            <a:ext cx="271135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Abbandono del Paese per minacce immediate, catastrofi o violazioni dei diritti umani fondamentali.</a:t>
            </a:r>
            <a:endParaRPr/>
          </a:p>
        </p:txBody>
      </p:sp>
      <p:pic>
        <p:nvPicPr>
          <p:cNvPr id="112" name="Google Shape;112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33475" y="268605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83050" y="2686050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89925" y="268605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Migrazione ed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Esilio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771650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571500" y="2638425"/>
            <a:ext cx="523875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70.8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571500" y="4067175"/>
            <a:ext cx="5238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F5F5F5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Milioni di persone in esilio nel mondo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571500" y="4581525"/>
            <a:ext cx="5238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Ogni giorno, circa 37.000 nuove persone sono costrette a lasciare la propria casa.</a:t>
            </a:r>
            <a:endParaRPr/>
          </a:p>
        </p:txBody>
      </p:sp>
      <p:pic>
        <p:nvPicPr>
          <p:cNvPr id="125" name="Google Shape;125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1781175"/>
            <a:ext cx="52197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Dati Globali e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Rotte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1771650"/>
            <a:ext cx="523875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 txBox="1"/>
          <p:nvPr/>
        </p:nvSpPr>
        <p:spPr>
          <a:xfrm>
            <a:off x="571500" y="2052637"/>
            <a:ext cx="5500687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F5F5F5"/>
                </a:solidFill>
                <a:latin typeface="Urbanist"/>
                <a:ea typeface="Urbanist"/>
                <a:cs typeface="Urbanist"/>
                <a:sym typeface="Urbanist"/>
              </a:rPr>
              <a:t>"Nel mare ci sono i coccodrilli"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571500" y="2271712"/>
            <a:ext cx="52387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La storia di Enaiat incarna il viaggio non solo geografico, ma interiore, di un bambino che diventa adulto affrontando pericoli estremi.</a:t>
            </a:r>
            <a:endParaRPr/>
          </a:p>
        </p:txBody>
      </p:sp>
      <p:pic>
        <p:nvPicPr>
          <p:cNvPr id="135" name="Google Shape;13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1275" y="1781175"/>
            <a:ext cx="52197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 txBox="1"/>
          <p:nvPr/>
        </p:nvSpPr>
        <p:spPr>
          <a:xfrm>
            <a:off x="952500" y="3376612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Le regole della madre: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non usare droghe, non rubare, non usare armi.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952500" y="4176712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La sopravvivenza: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lavorare ovunque, fidarsi poco, evitare il male.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952500" y="4976812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L'identità: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costruire da sei le proprie regole in un mondo sconosciuto.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571500" y="33766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571500" y="41767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571500" y="4976812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Testimonianza: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Enaiatollah Akbari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/>
          <p:nvPr/>
        </p:nvSpPr>
        <p:spPr>
          <a:xfrm>
            <a:off x="5619750" y="2526952"/>
            <a:ext cx="952500" cy="38100"/>
          </a:xfrm>
          <a:prstGeom prst="rect">
            <a:avLst/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295275" y="2850802"/>
            <a:ext cx="1160145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Il Diritto di Asilo nella </a:t>
            </a:r>
            <a:r>
              <a:rPr lang="en-US" sz="48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Costituzione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2286000" y="3965227"/>
            <a:ext cx="76200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L'Articolo 10 e i principi cardine dell'ordinamento giuridico italiano.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71650"/>
            <a:ext cx="52387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025" y="1781175"/>
            <a:ext cx="5219700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6762750" y="2009775"/>
            <a:ext cx="48577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Comma 2: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La condizione giuridica dello straniero è regolata dalla legge in conformità alle norme internazionali.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6762750" y="3114675"/>
            <a:ext cx="48577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Comma 3: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Lo straniero a cui è impedito l'effettivo esercizio delle libertà democratiche ha diritto d'asilo nel territorio della Repubblica.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6762750" y="4219575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Comma 4: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È vietata l'estradizione dello straniero per reati politici.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6762750" y="5019675"/>
            <a:ext cx="485775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Natura:</a:t>
            </a:r>
            <a:r>
              <a:rPr lang="en-US" sz="15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 È un diritto soggettivo perfetto, immediatamente azionabile.</a:t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6381750" y="2009775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6381750" y="3114675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6381750" y="4219575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6381750" y="5019675"/>
            <a:ext cx="190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→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L'Articolo 10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Costituzione Italiana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2" name="Google Shape;172;p20"/>
          <p:cNvGraphicFramePr/>
          <p:nvPr/>
        </p:nvGraphicFramePr>
        <p:xfrm>
          <a:off x="571500" y="27336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{9A77DB34-8759-4AA5-A26C-B5BB27BC0A08}</a:tableStyleId>
              </a:tblPr>
              <a:tblGrid>
                <a:gridCol w="2211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DEFF9A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Status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DEFF9A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Presupposti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50" b="1" i="0" u="none" strike="noStrike" cap="none">
                          <a:solidFill>
                            <a:srgbClr val="DEFF9A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Durata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Rifugiato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Timore fondato di persecuzione individuale (razza, religione, opinioni politiche).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5 Anni (Rinnovabile)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Protezione Sussidiaria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Rischio effettivo di subire un grave danno (pena di morte, tortura, conflitto armato).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5 Anni (Rinnovabile)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Protezione Speciale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Pericolo di persecuzione o tortura in caso di espulsione; gravi motivi umanitari.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F5F5F5"/>
                          </a:solidFill>
                          <a:latin typeface="Urbanist"/>
                          <a:ea typeface="Urbanist"/>
                          <a:cs typeface="Urbanist"/>
                          <a:sym typeface="Urbanist"/>
                        </a:rPr>
                        <a:t>1-2 Anni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3" name="Google Shape;173;p20"/>
          <p:cNvSpPr/>
          <p:nvPr/>
        </p:nvSpPr>
        <p:spPr>
          <a:xfrm>
            <a:off x="571500" y="3367087"/>
            <a:ext cx="22118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2783383" y="3367087"/>
            <a:ext cx="6865887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9649271" y="3367087"/>
            <a:ext cx="1971228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571500" y="3938587"/>
            <a:ext cx="22118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2783383" y="3938587"/>
            <a:ext cx="6865887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9649271" y="3938587"/>
            <a:ext cx="1971228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571500" y="4510087"/>
            <a:ext cx="22118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2783383" y="4510087"/>
            <a:ext cx="6865887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9649271" y="4510087"/>
            <a:ext cx="1971228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571500" y="5081587"/>
            <a:ext cx="221188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2783383" y="5081587"/>
            <a:ext cx="6865887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9649271" y="5081587"/>
            <a:ext cx="1971228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Forme di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Protezione Internazionale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0525" y="2486025"/>
            <a:ext cx="36099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/>
          <p:nvPr/>
        </p:nvSpPr>
        <p:spPr>
          <a:xfrm>
            <a:off x="571500" y="3905250"/>
            <a:ext cx="6867525" cy="19050"/>
          </a:xfrm>
          <a:prstGeom prst="rect">
            <a:avLst/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20050" y="2495550"/>
            <a:ext cx="3590925" cy="283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/>
          <p:cNvSpPr/>
          <p:nvPr/>
        </p:nvSpPr>
        <p:spPr>
          <a:xfrm>
            <a:off x="1395412" y="283770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725566" y="3218705"/>
            <a:ext cx="1530191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Manifestazione</a:t>
            </a:r>
            <a:endParaRPr/>
          </a:p>
        </p:txBody>
      </p:sp>
      <p:sp>
        <p:nvSpPr>
          <p:cNvPr id="196" name="Google Shape;196;p21"/>
          <p:cNvSpPr txBox="1"/>
          <p:nvPr/>
        </p:nvSpPr>
        <p:spPr>
          <a:xfrm>
            <a:off x="762000" y="3571130"/>
            <a:ext cx="1457325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Espressione della volontà di chiedere asilo alla polizia di frontiera o Questura.</a:t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3257550" y="283770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 txBox="1"/>
          <p:nvPr/>
        </p:nvSpPr>
        <p:spPr>
          <a:xfrm>
            <a:off x="2562701" y="3218705"/>
            <a:ext cx="1580197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Verbalizzazione</a:t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2600325" y="3571130"/>
            <a:ext cx="1504950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Redazione del Modello C3 presso la Questura con i motivi della domanda.</a:t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4857750" y="283770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4462938" y="3218705"/>
            <a:ext cx="98012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Audizione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4486275" y="3571130"/>
            <a:ext cx="933450" cy="1706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Colloquio personale con la Commissione Territoriale per l'esame dei fatti.</a:t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6429375" y="283770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DEFF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 txBox="1"/>
          <p:nvPr/>
        </p:nvSpPr>
        <p:spPr>
          <a:xfrm>
            <a:off x="5764530" y="3218705"/>
            <a:ext cx="152019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Decisione</a:t>
            </a:r>
            <a:endParaRPr/>
          </a:p>
        </p:txBody>
      </p:sp>
      <p:sp>
        <p:nvSpPr>
          <p:cNvPr id="205" name="Google Shape;205;p21"/>
          <p:cNvSpPr txBox="1"/>
          <p:nvPr/>
        </p:nvSpPr>
        <p:spPr>
          <a:xfrm>
            <a:off x="5800725" y="3571130"/>
            <a:ext cx="1447800" cy="975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Accoglimento (Rifugiato/Sussidiaria) o Rigetto con eventuale ricorso.</a:t>
            </a:r>
            <a:endParaRPr/>
          </a:p>
        </p:txBody>
      </p:sp>
      <p:sp>
        <p:nvSpPr>
          <p:cNvPr id="206" name="Google Shape;206;p21"/>
          <p:cNvSpPr txBox="1"/>
          <p:nvPr/>
        </p:nvSpPr>
        <p:spPr>
          <a:xfrm>
            <a:off x="571500" y="571500"/>
            <a:ext cx="11601450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Procedura di </a:t>
            </a:r>
            <a:r>
              <a:rPr lang="en-US" sz="39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Riconoscimento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8081" y="-20665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9750" y="3786187"/>
            <a:ext cx="2667000" cy="1146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0" y="3786187"/>
            <a:ext cx="2667000" cy="1146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5250" y="3786187"/>
            <a:ext cx="2667000" cy="114657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 txBox="1"/>
          <p:nvPr/>
        </p:nvSpPr>
        <p:spPr>
          <a:xfrm>
            <a:off x="295275" y="1925091"/>
            <a:ext cx="11601450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rgbClr val="F5F5F5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Conclusioni e </a:t>
            </a:r>
            <a:r>
              <a:rPr lang="en-US" sz="4800" b="0" i="0" u="none" strike="noStrike" cap="none">
                <a:solidFill>
                  <a:srgbClr val="DEFF9A"/>
                </a:solidFill>
                <a:latin typeface="Urbanist SemiBold"/>
                <a:ea typeface="Urbanist SemiBold"/>
                <a:cs typeface="Urbanist SemiBold"/>
                <a:sym typeface="Urbanist SemiBold"/>
              </a:rPr>
              <a:t>Sintesi</a:t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2286000" y="3039516"/>
            <a:ext cx="76200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Il percorso dall'esilio al riconoscimento dei diritti fondamentali.</a:t>
            </a:r>
            <a:endParaRPr/>
          </a:p>
        </p:txBody>
      </p:sp>
      <p:sp>
        <p:nvSpPr>
          <p:cNvPr id="217" name="Google Shape;217;p22"/>
          <p:cNvSpPr txBox="1"/>
          <p:nvPr/>
        </p:nvSpPr>
        <p:spPr>
          <a:xfrm>
            <a:off x="2009775" y="3986212"/>
            <a:ext cx="226695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Dignità Umana</a:t>
            </a:r>
            <a:endParaRPr/>
          </a:p>
        </p:txBody>
      </p:sp>
      <p:sp>
        <p:nvSpPr>
          <p:cNvPr id="218" name="Google Shape;218;p22"/>
          <p:cNvSpPr txBox="1"/>
          <p:nvPr/>
        </p:nvSpPr>
        <p:spPr>
          <a:xfrm>
            <a:off x="2009775" y="4306192"/>
            <a:ext cx="226695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La tutela della persona oltre i confini geografici.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4962525" y="3986212"/>
            <a:ext cx="226695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Quadro Giuridico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4962525" y="4306192"/>
            <a:ext cx="226695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L'efficacia e l'applicazione dell'Articolo 10.</a:t>
            </a:r>
            <a:endParaRPr/>
          </a:p>
        </p:txBody>
      </p:sp>
      <p:sp>
        <p:nvSpPr>
          <p:cNvPr id="221" name="Google Shape;221;p22"/>
          <p:cNvSpPr txBox="1"/>
          <p:nvPr/>
        </p:nvSpPr>
        <p:spPr>
          <a:xfrm>
            <a:off x="7915275" y="3986212"/>
            <a:ext cx="2266950" cy="243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DEFF9A"/>
                </a:solidFill>
                <a:latin typeface="Urbanist"/>
                <a:ea typeface="Urbanist"/>
                <a:cs typeface="Urbanist"/>
                <a:sym typeface="Urbanist"/>
              </a:rPr>
              <a:t>Integrazione</a:t>
            </a:r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7915275" y="4306192"/>
            <a:ext cx="2266950" cy="42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DAFFDE"/>
                </a:solidFill>
                <a:latin typeface="Urbanist"/>
                <a:ea typeface="Urbanist"/>
                <a:cs typeface="Urbanist"/>
                <a:sym typeface="Urbanist"/>
              </a:rPr>
              <a:t>Il passaggio dalla protezione alla cittadinanza attiva.</a:t>
            </a:r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10382250" y="5944150"/>
            <a:ext cx="18096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6AA84F"/>
                </a:solidFill>
                <a:latin typeface="Great Vibes"/>
                <a:ea typeface="Great Vibes"/>
                <a:cs typeface="Great Vibes"/>
                <a:sym typeface="Great Vibes"/>
              </a:rPr>
              <a:t>Nigro Cavallo Andrea</a:t>
            </a:r>
            <a:endParaRPr>
              <a:solidFill>
                <a:srgbClr val="6AA84F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</Words>
  <Application>Microsoft Office PowerPoint</Application>
  <PresentationFormat>Widescreen</PresentationFormat>
  <Paragraphs>66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Urbanist</vt:lpstr>
      <vt:lpstr>Great Vibes</vt:lpstr>
      <vt:lpstr>Urbanist Medium</vt:lpstr>
      <vt:lpstr>Calibri</vt:lpstr>
      <vt:lpstr>Urbanist SemiBold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Utente11</dc:creator>
  <cp:lastModifiedBy>spagnoloinformatica@gmail.com</cp:lastModifiedBy>
  <cp:revision>2</cp:revision>
  <dcterms:modified xsi:type="dcterms:W3CDTF">2026-05-31T08:09:20Z</dcterms:modified>
</cp:coreProperties>
</file>