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Oswald" charset="0"/>
      <p:regular r:id="rId13"/>
      <p:bold r:id="rId14"/>
    </p:embeddedFont>
    <p:embeddedFont>
      <p:font typeface="Average" charset="0"/>
      <p:regular r:id="rId15"/>
    </p:embeddedFont>
    <p:embeddedFont>
      <p:font typeface="Comfortaa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850" y="-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931b21e83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931b21e83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931b21e83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931b21e83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931b21e83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931b21e83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c265e7cfb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c265e7cfb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c265e7cfb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c265e7cfbb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c265e7cf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c265e7cfb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c265e7cfbb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c265e7cfbb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8698c8e50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8698c8e50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8698c8e50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8698c8e50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STEREOTIPI DI GENERE:DATI, REALTA’ E RIFLESSIONI PERSONALI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MICHELE FISTETTO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2</a:t>
            </a:r>
            <a:r>
              <a:rPr lang="it" baseline="30000"/>
              <a:t>a  </a:t>
            </a:r>
            <a:r>
              <a:rPr lang="it"/>
              <a:t>BIET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COSA SONO GLI STEREOTIPI DI GENERE?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208250" y="924050"/>
            <a:ext cx="4780200" cy="28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50" b="1">
                <a:latin typeface="Comfortaa"/>
                <a:ea typeface="Comfortaa"/>
                <a:cs typeface="Comfortaa"/>
                <a:sym typeface="Comfortaa"/>
              </a:rPr>
              <a:t>Gli </a:t>
            </a:r>
            <a:r>
              <a:rPr lang="it" sz="1350" b="1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stereotipi di genere </a:t>
            </a:r>
            <a:r>
              <a:rPr lang="it" sz="1350" b="1">
                <a:latin typeface="Comfortaa"/>
                <a:ea typeface="Comfortaa"/>
                <a:cs typeface="Comfortaa"/>
                <a:sym typeface="Comfortaa"/>
              </a:rPr>
              <a:t>sono idee o convinzioni diffuse che attribuiscono caratteristiche, ruoli o comportamenti diversi a uomini e donne solo in base al sesso</a:t>
            </a:r>
            <a:endParaRPr sz="135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350" b="1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Sono diffusi perché:</a:t>
            </a:r>
            <a:endParaRPr sz="1350" b="1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4325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350"/>
              <a:buFont typeface="Arial"/>
              <a:buChar char="●"/>
            </a:pPr>
            <a:r>
              <a:rPr lang="it" sz="1350" b="1">
                <a:latin typeface="Comfortaa"/>
                <a:ea typeface="Comfortaa"/>
                <a:cs typeface="Comfortaa"/>
                <a:sym typeface="Comfortaa"/>
              </a:rPr>
              <a:t>vengono trasmessi da famiglia, scuola, media e social</a:t>
            </a:r>
            <a:br>
              <a:rPr lang="it" sz="1350" b="1">
                <a:latin typeface="Comfortaa"/>
                <a:ea typeface="Comfortaa"/>
                <a:cs typeface="Comfortaa"/>
                <a:sym typeface="Comfortaa"/>
              </a:rPr>
            </a:br>
            <a:endParaRPr sz="135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432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50"/>
              <a:buFont typeface="Arial"/>
              <a:buChar char="●"/>
            </a:pPr>
            <a:r>
              <a:rPr lang="it" sz="1350" b="1">
                <a:latin typeface="Comfortaa"/>
                <a:ea typeface="Comfortaa"/>
                <a:cs typeface="Comfortaa"/>
                <a:sym typeface="Comfortaa"/>
              </a:rPr>
              <a:t>fanno parte della cultura e delle tradizioni</a:t>
            </a:r>
            <a:endParaRPr sz="135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350" b="1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Possono essere pericolosi perché</a:t>
            </a:r>
            <a:endParaRPr sz="1350" b="1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4325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350"/>
              <a:buFont typeface="Arial"/>
              <a:buChar char="●"/>
            </a:pPr>
            <a:r>
              <a:rPr lang="it" sz="1350" b="1">
                <a:latin typeface="Comfortaa"/>
                <a:ea typeface="Comfortaa"/>
                <a:cs typeface="Comfortaa"/>
                <a:sym typeface="Comfortaa"/>
              </a:rPr>
              <a:t>limitano la libertà personale</a:t>
            </a:r>
            <a:br>
              <a:rPr lang="it" sz="1350" b="1">
                <a:latin typeface="Comfortaa"/>
                <a:ea typeface="Comfortaa"/>
                <a:cs typeface="Comfortaa"/>
                <a:sym typeface="Comfortaa"/>
              </a:rPr>
            </a:br>
            <a:endParaRPr sz="135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432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50"/>
              <a:buFont typeface="Arial"/>
              <a:buChar char="●"/>
            </a:pPr>
            <a:r>
              <a:rPr lang="it" sz="1350" b="1">
                <a:latin typeface="Comfortaa"/>
                <a:ea typeface="Comfortaa"/>
                <a:cs typeface="Comfortaa"/>
                <a:sym typeface="Comfortaa"/>
              </a:rPr>
              <a:t>creano disuguaglianze</a:t>
            </a:r>
            <a:br>
              <a:rPr lang="it" sz="1350" b="1">
                <a:latin typeface="Comfortaa"/>
                <a:ea typeface="Comfortaa"/>
                <a:cs typeface="Comfortaa"/>
                <a:sym typeface="Comfortaa"/>
              </a:rPr>
            </a:br>
            <a:endParaRPr sz="135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432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50"/>
              <a:buFont typeface="Arial"/>
              <a:buChar char="●"/>
            </a:pPr>
            <a:r>
              <a:rPr lang="it" sz="1350" b="1">
                <a:latin typeface="Comfortaa"/>
                <a:ea typeface="Comfortaa"/>
                <a:cs typeface="Comfortaa"/>
                <a:sym typeface="Comfortaa"/>
              </a:rPr>
              <a:t>giustificano comportamenti sbagliati o violenti</a:t>
            </a:r>
            <a:endParaRPr sz="135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3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sz="2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1900" y="1596250"/>
            <a:ext cx="3918000" cy="253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STEREOTIPI PIÙ DIFFUSI TRA I GIOVANI </a:t>
            </a:r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794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b="1">
                <a:latin typeface="Comfortaa"/>
                <a:ea typeface="Comfortaa"/>
                <a:cs typeface="Comfortaa"/>
                <a:sym typeface="Comfortaa"/>
              </a:rPr>
              <a:t>Alcuni </a:t>
            </a:r>
            <a:r>
              <a:rPr lang="it" b="1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stereotipi molto comuni</a:t>
            </a:r>
            <a:r>
              <a:rPr lang="it" b="1">
                <a:latin typeface="Comfortaa"/>
                <a:ea typeface="Comfortaa"/>
                <a:cs typeface="Comfortaa"/>
                <a:sym typeface="Comfortaa"/>
              </a:rPr>
              <a:t> tra gli adolescenti sono: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282733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Comfortaa"/>
              <a:buChar char="●"/>
            </a:pPr>
            <a:r>
              <a:rPr lang="it" b="1">
                <a:latin typeface="Comfortaa"/>
                <a:ea typeface="Comfortaa"/>
                <a:cs typeface="Comfortaa"/>
                <a:sym typeface="Comfortaa"/>
              </a:rPr>
              <a:t>“La bellezza è più importante per le ragazze”</a:t>
            </a:r>
            <a:br>
              <a:rPr lang="it" b="1">
                <a:latin typeface="Comfortaa"/>
                <a:ea typeface="Comfortaa"/>
                <a:cs typeface="Comfortaa"/>
                <a:sym typeface="Comfortaa"/>
              </a:rPr>
            </a:b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28273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Comfortaa"/>
              <a:buChar char="●"/>
            </a:pPr>
            <a:r>
              <a:rPr lang="it" b="1">
                <a:latin typeface="Comfortaa"/>
                <a:ea typeface="Comfortaa"/>
                <a:cs typeface="Comfortaa"/>
                <a:sym typeface="Comfortaa"/>
              </a:rPr>
              <a:t>“I ragazzi sono più portati per le materie scientifiche”</a:t>
            </a:r>
            <a:br>
              <a:rPr lang="it" b="1">
                <a:latin typeface="Comfortaa"/>
                <a:ea typeface="Comfortaa"/>
                <a:cs typeface="Comfortaa"/>
                <a:sym typeface="Comfortaa"/>
              </a:rPr>
            </a:b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28273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Comfortaa"/>
              <a:buChar char="●"/>
            </a:pPr>
            <a:r>
              <a:rPr lang="it" b="1">
                <a:latin typeface="Comfortaa"/>
                <a:ea typeface="Comfortaa"/>
                <a:cs typeface="Comfortaa"/>
                <a:sym typeface="Comfortaa"/>
              </a:rPr>
              <a:t>“Gli uomini sono meno adatti alle faccende domestiche”</a:t>
            </a:r>
            <a:br>
              <a:rPr lang="it" b="1">
                <a:latin typeface="Comfortaa"/>
                <a:ea typeface="Comfortaa"/>
                <a:cs typeface="Comfortaa"/>
                <a:sym typeface="Comfortaa"/>
              </a:rPr>
            </a:b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b="1">
                <a:latin typeface="Comfortaa"/>
                <a:ea typeface="Comfortaa"/>
                <a:cs typeface="Comfortaa"/>
                <a:sym typeface="Comfortaa"/>
              </a:rPr>
              <a:t>Queste idee influenzano le scelte, l’autostima e i rapporti tra ragazzi e ragazze.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5725" y="1454050"/>
            <a:ext cx="3935401" cy="262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964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DATI SIGNIFICATIVI</a:t>
            </a: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79850" y="2039175"/>
            <a:ext cx="7983600" cy="20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Circa il 70% dei ragazzi pensa che le ragazze debbano curare di più il loro aspetto.</a:t>
            </a:r>
            <a:br>
              <a:rPr lang="it" sz="1400" b="1">
                <a:latin typeface="Comfortaa"/>
                <a:ea typeface="Comfortaa"/>
                <a:cs typeface="Comfortaa"/>
                <a:sym typeface="Comfortaa"/>
              </a:rPr>
            </a:b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Solo il 35% delle ragazze si sente incoraggiata a studiare materie scientifiche.</a:t>
            </a:r>
            <a:br>
              <a:rPr lang="it" sz="1400" b="1">
                <a:latin typeface="Comfortaa"/>
                <a:ea typeface="Comfortaa"/>
                <a:cs typeface="Comfortaa"/>
                <a:sym typeface="Comfortaa"/>
              </a:rPr>
            </a:b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Il 50% dei giovani considera “normale” che gli uomini evitino le faccende domestiche.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400" b="1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Questi dati mostrano quanto gli stereotipi influenzino scelte e comportamenti sin dalla giovane età, creando disuguaglianze.</a:t>
            </a:r>
            <a:endParaRPr sz="1400" b="1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675" y="253250"/>
            <a:ext cx="5055625" cy="171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STEREOTIPI E RELAZIONI</a:t>
            </a: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Controllo del cellulare o dei social: spesso giustificato come “preoccupazione” o “gelosia”.</a:t>
            </a:r>
            <a:br>
              <a:rPr lang="it" sz="1400" b="1">
                <a:latin typeface="Comfortaa"/>
                <a:ea typeface="Comfortaa"/>
                <a:cs typeface="Comfortaa"/>
                <a:sym typeface="Comfortaa"/>
              </a:rPr>
            </a:b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Gelosia come “segno d’amore”: fa sembrare accettabili comportamenti possessivi.</a:t>
            </a:r>
            <a:br>
              <a:rPr lang="it" sz="1400" b="1">
                <a:latin typeface="Comfortaa"/>
                <a:ea typeface="Comfortaa"/>
                <a:cs typeface="Comfortaa"/>
                <a:sym typeface="Comfortaa"/>
              </a:rPr>
            </a:b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Accettabilità della violenza: schiaffi o controlli possono essere minimizzati se associati a ruoli di genere.</a:t>
            </a:r>
            <a:r>
              <a:rPr lang="it" sz="14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it" sz="1400">
                <a:latin typeface="Arial"/>
                <a:ea typeface="Arial"/>
                <a:cs typeface="Arial"/>
                <a:sym typeface="Arial"/>
              </a:rPr>
            </a:b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075" y="1306375"/>
            <a:ext cx="4620926" cy="2599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CONSEGUENZE DEGLI STEREOTIPI</a:t>
            </a:r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166925" y="1578250"/>
            <a:ext cx="435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Creano disuguaglianza tra uomini e donne in famiglia, scuola e lavoro.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Limitano le scelte personali, influenzando hobby, studi e professioni.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Normalizzano comportamenti sbagliati, come violenza o discriminazione.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3475" y="1111400"/>
            <a:ext cx="4314926" cy="309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RIFLESSIONE PERSONALE</a:t>
            </a: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277625" y="1142900"/>
            <a:ext cx="5352300" cy="43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Lo stereotipo che mi ha colpito di più è “gli uomini sono meno adatti alle faccende domestiche”, perché spesso lo sento anche tra amici o in famiglia, e mostra quanto alcune idee siano radicate senza motivo.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Non mi riconosco negli stereotipi grazie all’educazione che ho ricevuto, che mi ha insegnato a rispettare tutti e a considerare uomini e donne ugualmente capaci in ogni ambito.</a:t>
            </a:r>
            <a:br>
              <a:rPr lang="it" sz="1400" b="1">
                <a:latin typeface="Comfortaa"/>
                <a:ea typeface="Comfortaa"/>
                <a:cs typeface="Comfortaa"/>
                <a:sym typeface="Comfortaa"/>
              </a:rPr>
            </a:b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9925" y="1253575"/>
            <a:ext cx="3383649" cy="225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SITUAZIONE ATTUALE: RIFLESSIONE </a:t>
            </a:r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362800" y="1152475"/>
            <a:ext cx="387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 b="1">
                <a:latin typeface="Comfortaa"/>
                <a:ea typeface="Comfortaa"/>
                <a:cs typeface="Comfortaa"/>
                <a:sym typeface="Comfortaa"/>
              </a:rPr>
              <a:t>Vedo spesso stereotipi di genere nella vita quotidiana, anche a scuola. Spesso mi capita di vedere e sentire insulti sessisti, sia da coetanei ma capita anche spesso da persone adulte. Secondo il mezzo migliore per contrastare questi atteggiamenti è non ridere sentendoli ma condannarli.</a:t>
            </a:r>
            <a:endParaRPr sz="15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9" name="Google Shape;109;p20"/>
          <p:cNvPicPr preferRelativeResize="0"/>
          <p:nvPr/>
        </p:nvPicPr>
        <p:blipFill rotWithShape="1">
          <a:blip r:embed="rId3">
            <a:alphaModFix/>
          </a:blip>
          <a:srcRect b="10498"/>
          <a:stretch/>
        </p:blipFill>
        <p:spPr>
          <a:xfrm>
            <a:off x="4572000" y="1158688"/>
            <a:ext cx="2932100" cy="282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IL RUOLO DEI GIOVANI</a:t>
            </a:r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255475" y="1126900"/>
            <a:ext cx="4199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Ragazzi e ragazze possono: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Promuovere il rispetto reciproco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Denunciare e non giustificare discriminazioni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●"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Educare i coetanei attraverso parole e azioni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Il rispetto e il dialogo sono fondamentali per costruire una società più equa.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4575" y="1187175"/>
            <a:ext cx="4384550" cy="292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/>
          <p:nvPr/>
        </p:nvSpPr>
        <p:spPr>
          <a:xfrm rot="-5400000">
            <a:off x="4241725" y="3357950"/>
            <a:ext cx="928200" cy="502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CONCLUSIONI</a:t>
            </a:r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Questo lavoro mi ha aiutato a capire che gli stereotipi di genere sono ancora molto presenti e influenzano il modo di pensare e di comportarsi delle persone.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Riconoscerli è importante per evitare discriminazioni e costruire relazioni basate sul rispetto e sull’uguaglianza.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400" b="1">
                <a:latin typeface="Comfortaa"/>
                <a:ea typeface="Comfortaa"/>
                <a:cs typeface="Comfortaa"/>
                <a:sym typeface="Comfortaa"/>
              </a:rPr>
              <a:t>Parlare di questi temi è il primo passo per cambiare mentalità.</a:t>
            </a:r>
            <a:endParaRPr sz="1400" b="1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400" b="1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La parità di genere inizia dal rispetto e dalle scelte di ogni giorno</a:t>
            </a:r>
            <a:endParaRPr sz="1400" b="1">
              <a:solidFill>
                <a:srgbClr val="FF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7802925" y="4186400"/>
            <a:ext cx="11853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FINE</a:t>
            </a:r>
            <a:endParaRPr sz="3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396</Words>
  <Application>Microsoft Office PowerPoint</Application>
  <PresentationFormat>Presentazione su schermo (16:9)</PresentationFormat>
  <Paragraphs>51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Oswald</vt:lpstr>
      <vt:lpstr>Average</vt:lpstr>
      <vt:lpstr>Comfortaa</vt:lpstr>
      <vt:lpstr>Slate</vt:lpstr>
      <vt:lpstr>STEREOTIPI DI GENERE:DATI, REALTA’ E RIFLESSIONI PERSONALI</vt:lpstr>
      <vt:lpstr>COSA SONO GLI STEREOTIPI DI GENERE?</vt:lpstr>
      <vt:lpstr>STEREOTIPI PIÙ DIFFUSI TRA I GIOVANI </vt:lpstr>
      <vt:lpstr>DATI SIGNIFICATIVI</vt:lpstr>
      <vt:lpstr>STEREOTIPI E RELAZIONI</vt:lpstr>
      <vt:lpstr>CONSEGUENZE DEGLI STEREOTIPI</vt:lpstr>
      <vt:lpstr>RIFLESSIONE PERSONALE</vt:lpstr>
      <vt:lpstr>SITUAZIONE ATTUALE: RIFLESSIONE </vt:lpstr>
      <vt:lpstr>IL RUOLO DEI GIOVANI</vt:lpstr>
      <vt:lpstr>CONCLUSIONI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STEREOTIPI DI GENERE:DATI, REALTA’ E RIFLESSIONI PERSONALI</dc:title>
  <dc:creator>DocenteL7</dc:creator>
  <cp:lastModifiedBy>Alessandro</cp:lastModifiedBy>
  <cp:revision>1</cp:revision>
  <dcterms:modified xsi:type="dcterms:W3CDTF">2026-07-29T17:09:07Z</dcterms:modified>
</cp:coreProperties>
</file>