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73DA"/>
    <a:srgbClr val="148105"/>
    <a:srgbClr val="4CF735"/>
    <a:srgbClr val="0419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1F3DDF-3141-EE01-8C70-4EFAD5B35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4EA001-DEDA-F57F-7B4F-138669840E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E15AD9-CC14-F06D-7DB8-AB9D6D07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4F137-992A-CBB2-9FF2-B0CBDDD0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186230-52C7-D890-AD3F-9B73DF8CF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653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B1E0A2-57CC-51BB-E002-15C0C8C4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31AE12-0BB1-936D-32F1-1566EFF8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79398D-DCD1-4133-97C6-F0785A4CF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22EFD0-E581-04BC-1B24-45041349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8BD430-DF72-31F4-9AF5-4366FA64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406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AD729B-0AE6-9689-36B3-D1DFE27FE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EEBCDC-841A-E431-E130-833CB4993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07E9D8-86B0-87E7-023B-C375CF53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12A632-E464-0DC0-B69F-43473919C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119ED9-8E61-CB0C-5D86-1EC643D3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151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9C44A1-A811-D611-CE64-6FD3C4E7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AFB323-D3B9-3744-ECCB-5419F204D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897105-E152-1868-D9D2-289CB8F3B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BD27D8-AD16-DB24-A4FC-6E91ADE1B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700F49-2CEA-899E-D1A4-F22F72879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AF29762-BE3D-2B62-910C-0027762E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47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C71183-6249-3E5D-CFD7-7AED9C94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75E4F1-9608-62D1-5443-1EE31CDFA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84A212F-4ED2-E0CA-0A16-C8FDE54F8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5392493-B5D6-A1D9-9D29-F4ECA8F03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568C438-0688-164D-2DBC-F24992744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F392F3A-A1C9-51B4-6383-BC479D6B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9D1C651-6CDD-915D-A68D-244A3DCB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077C3B4-1BD4-3C15-23D1-01289FCD8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071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ED0BC2-A974-7CF2-C060-3BEFB4DA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401E4A7-26E0-7D31-CFE4-C21C7348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48DBE1-9655-95A3-215C-6D54000AB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1B8F7D8-658B-1429-DCC3-5B351374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469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33BF4AA-7C3F-7407-261E-8DC24883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59C2F41-ED39-1A12-414A-F3F4F7EB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4DE23EF-3AC4-EDC5-30B3-4A88BADF7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97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B7EAD-7B70-F87B-E351-359612B03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48F255-D8C1-2D7A-EB4E-070C5A956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9530FA6-9BB1-AB5C-2970-DBF43A776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430DA0-1911-D4D6-473A-A278ECE1B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BA2B8F-C212-AC25-2A14-9FEA03E9E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B8327B-4C7C-EAFB-C46F-9F619BDC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27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432F3-2C3C-42FB-6D36-B51121ED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8F3A3C6-09AF-599D-195A-2F1BCB390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D7BBE0-75D0-96FB-F436-FA7D27BF4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D37D4A-44BA-BFD1-7909-F64EA90CD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7D14BE6-6611-DED4-C450-68553E5C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F80355-76FF-E518-8D3A-53609609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35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D4457D-8E2C-17F2-1334-44ADCE5B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38BACC8-17CF-14DD-5901-461F30E9E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DBD936-E730-6957-26F0-52AD0548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A41F9B-9D99-CEB3-96E0-7461159BC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539A21-660F-624E-0DEC-9B00068D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83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2B2A515-C152-64A1-D1CD-B29EFD3C9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405B88D-5013-CC0A-A669-DB3ECC8C2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4C850D-ADDC-E8AE-EFCB-42CEE0E0A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5C49F8-6B98-C3FD-830F-3CAC2888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9AC5F3-731C-A2C3-A2E9-A519D778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6541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56718E0-6F9A-02C8-9D5B-FE9A31D8E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AA4C8C-8DB8-8E27-EDB5-4F060BDFF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044628-0C86-6E4A-DF63-77D5FBBF9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6EAB4-7732-4A9A-B1EF-A2517DC1F309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AE8BDF-56AB-619D-5A58-631FDE63D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432A74-A797-2F50-CFE9-9EBCAE384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89160-B343-41CD-8CCF-A7E4132455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59C0168-C7CC-5FC1-1229-9D756A7AD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3" y="0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A638F3D-644F-E4EC-3CC6-7DC853028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168" y="2506301"/>
            <a:ext cx="9144000" cy="1414833"/>
          </a:xfrm>
        </p:spPr>
        <p:txBody>
          <a:bodyPr>
            <a:normAutofit/>
          </a:bodyPr>
          <a:lstStyle/>
          <a:p>
            <a:r>
              <a:rPr lang="it-IT" sz="4000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“L’importanza delle regole nella vita quotidiana”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084F62C-55B5-9D35-6297-F591F7008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4456" y="3921134"/>
            <a:ext cx="6319422" cy="490569"/>
          </a:xfrm>
        </p:spPr>
        <p:txBody>
          <a:bodyPr>
            <a:noAutofit/>
          </a:bodyPr>
          <a:lstStyle/>
          <a:p>
            <a:r>
              <a:rPr lang="it-IT" b="1" i="1" dirty="0">
                <a:latin typeface="Comic Sans MS" panose="030F0702030302020204" pitchFamily="66" charset="0"/>
              </a:rPr>
              <a:t>Scuola, famiglia, strada, sport, lavoro</a:t>
            </a:r>
          </a:p>
        </p:txBody>
      </p:sp>
    </p:spTree>
    <p:extLst>
      <p:ext uri="{BB962C8B-B14F-4D97-AF65-F5344CB8AC3E}">
        <p14:creationId xmlns:p14="http://schemas.microsoft.com/office/powerpoint/2010/main" val="3747085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FB6AE8F-C411-08EC-8B5B-95BFAC442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9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D1312D0-1505-7769-E065-AB133789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984" y="251061"/>
            <a:ext cx="9498367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Le regole sono fondamentali per vivere insieme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B69D9A-42F2-6705-5AB0-9566C8D3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824" y="1786170"/>
            <a:ext cx="4807998" cy="23912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b="1" i="1" dirty="0">
                <a:latin typeface="Comic Sans MS" panose="030F0702030302020204" pitchFamily="66" charset="0"/>
              </a:rPr>
              <a:t>Funzioni principali: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400" b="1" i="1" dirty="0">
                <a:solidFill>
                  <a:srgbClr val="1673DA"/>
                </a:solidFill>
                <a:latin typeface="Comic Sans MS" panose="030F0702030302020204" pitchFamily="66" charset="0"/>
              </a:rPr>
              <a:t>Ordine e organizzazione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Sicurezza e protezione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Rispetto reciproco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400" b="1" i="1" dirty="0">
                <a:solidFill>
                  <a:srgbClr val="148105"/>
                </a:solidFill>
                <a:latin typeface="Comic Sans MS" panose="030F0702030302020204" pitchFamily="66" charset="0"/>
              </a:rPr>
              <a:t>Obiettivi comuni raggiungibili</a:t>
            </a:r>
          </a:p>
          <a:p>
            <a:pPr marL="0" indent="0">
              <a:buNone/>
            </a:pPr>
            <a:endParaRPr lang="it-IT" sz="2400" b="1" i="1" dirty="0">
              <a:latin typeface="Comic Sans MS" panose="030F0702030302020204" pitchFamily="66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417A5AD-CEC2-4DB2-3705-83DD228CDD6E}"/>
              </a:ext>
            </a:extLst>
          </p:cNvPr>
          <p:cNvSpPr txBox="1"/>
          <p:nvPr/>
        </p:nvSpPr>
        <p:spPr>
          <a:xfrm>
            <a:off x="3792611" y="4762123"/>
            <a:ext cx="809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latin typeface="Comic Sans MS" panose="030F0702030302020204" pitchFamily="66" charset="0"/>
              </a:rPr>
              <a:t>Riflessione: </a:t>
            </a:r>
          </a:p>
          <a:p>
            <a:r>
              <a:rPr lang="it-IT" b="1" i="1" dirty="0">
                <a:latin typeface="Comic Sans MS" panose="030F0702030302020204" pitchFamily="66" charset="0"/>
              </a:rPr>
              <a:t>’’le regole non limitano, ma rendono possibile la libertà di tutti.’’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5989CB5-DDE6-0831-E882-606C26FE4A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568"/>
          <a:stretch>
            <a:fillRect/>
          </a:stretch>
        </p:blipFill>
        <p:spPr>
          <a:xfrm>
            <a:off x="7231485" y="1576624"/>
            <a:ext cx="3359452" cy="2640270"/>
          </a:xfrm>
          <a:prstGeom prst="rect">
            <a:avLst/>
          </a:prstGeom>
        </p:spPr>
      </p:pic>
      <p:pic>
        <p:nvPicPr>
          <p:cNvPr id="8" name="Elemento grafico 7" descr="Stretta di mano">
            <a:extLst>
              <a:ext uri="{FF2B5EF4-FFF2-40B4-BE49-F238E27FC236}">
                <a16:creationId xmlns:a16="http://schemas.microsoft.com/office/drawing/2014/main" id="{82EDBC99-EA9A-A731-6FCE-041842A35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6133" y="3211980"/>
            <a:ext cx="380772" cy="380772"/>
          </a:xfrm>
          <a:prstGeom prst="rect">
            <a:avLst/>
          </a:prstGeom>
        </p:spPr>
      </p:pic>
      <p:pic>
        <p:nvPicPr>
          <p:cNvPr id="10" name="Elemento grafico 9" descr="Lucchetto chiuso">
            <a:extLst>
              <a:ext uri="{FF2B5EF4-FFF2-40B4-BE49-F238E27FC236}">
                <a16:creationId xmlns:a16="http://schemas.microsoft.com/office/drawing/2014/main" id="{CA4823AF-9418-C0B9-5C6C-635A870EB4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54143" y="2761008"/>
            <a:ext cx="425780" cy="340488"/>
          </a:xfrm>
          <a:prstGeom prst="rect">
            <a:avLst/>
          </a:prstGeom>
        </p:spPr>
      </p:pic>
      <p:pic>
        <p:nvPicPr>
          <p:cNvPr id="12" name="Elemento grafico 11" descr="Gerarchia">
            <a:extLst>
              <a:ext uri="{FF2B5EF4-FFF2-40B4-BE49-F238E27FC236}">
                <a16:creationId xmlns:a16="http://schemas.microsoft.com/office/drawing/2014/main" id="{AC686801-543D-76AD-D75C-24D533136D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86496" y="2290373"/>
            <a:ext cx="346134" cy="346134"/>
          </a:xfrm>
          <a:prstGeom prst="rect">
            <a:avLst/>
          </a:prstGeom>
        </p:spPr>
      </p:pic>
      <p:pic>
        <p:nvPicPr>
          <p:cNvPr id="14" name="Elemento grafico 13" descr="Presentazione con elenco di controllo da destra a sinistra">
            <a:extLst>
              <a:ext uri="{FF2B5EF4-FFF2-40B4-BE49-F238E27FC236}">
                <a16:creationId xmlns:a16="http://schemas.microsoft.com/office/drawing/2014/main" id="{DFE4076E-C672-D0F7-AA99-C26A239746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5932" y="3678723"/>
            <a:ext cx="425780" cy="4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855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66C45FE-FA50-7FF1-CCB6-4CC2287C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24707C3-2C4B-D5CC-3F35-767E72A2D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6694"/>
            <a:ext cx="3932237" cy="601462"/>
          </a:xfrm>
        </p:spPr>
        <p:txBody>
          <a:bodyPr>
            <a:normAutofit/>
          </a:bodyPr>
          <a:lstStyle/>
          <a:p>
            <a:pPr algn="ctr"/>
            <a:r>
              <a:rPr lang="it-IT" sz="3600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Regole a scuola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9BAC54F-9CD6-1A9B-3C8A-8D5F229527A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34916" y="1430250"/>
            <a:ext cx="393223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Obiettivo: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garantire un ambiente favorevole all’apprendimento.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Esempi: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puntualità, ascolto, collaborazione, uso corretto delle tecnologie.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Approfondimento: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senza regole       disordine, bullismo, difficoltà di apprendimento.</a:t>
            </a:r>
          </a:p>
        </p:txBody>
      </p:sp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BC2669ED-EF62-578E-43DC-E6CF510710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698" r="14698"/>
          <a:stretch>
            <a:fillRect/>
          </a:stretch>
        </p:blipFill>
        <p:spPr>
          <a:xfrm>
            <a:off x="5183188" y="987425"/>
            <a:ext cx="3190509" cy="2519255"/>
          </a:xfrm>
          <a:prstGeom prst="rect">
            <a:avLst/>
          </a:prstGeom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04582693-49F2-F39D-57B8-FFB01BD17E36}"/>
              </a:ext>
            </a:extLst>
          </p:cNvPr>
          <p:cNvCxnSpPr>
            <a:cxnSpLocks/>
          </p:cNvCxnSpPr>
          <p:nvPr/>
        </p:nvCxnSpPr>
        <p:spPr>
          <a:xfrm>
            <a:off x="1607421" y="3835153"/>
            <a:ext cx="3906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500A601C-4032-68D4-6A6B-950D0BC9E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527" y="3429000"/>
            <a:ext cx="4233401" cy="281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068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D12CE6B-5F96-3D5B-5503-797C2042C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olo 6">
            <a:extLst>
              <a:ext uri="{FF2B5EF4-FFF2-40B4-BE49-F238E27FC236}">
                <a16:creationId xmlns:a16="http://schemas.microsoft.com/office/drawing/2014/main" id="{054ABFE8-7AEC-F255-020A-27F141FC0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74181"/>
            <a:ext cx="3932237" cy="636973"/>
          </a:xfrm>
        </p:spPr>
        <p:txBody>
          <a:bodyPr>
            <a:normAutofit fontScale="90000"/>
          </a:bodyPr>
          <a:lstStyle/>
          <a:p>
            <a:r>
              <a:rPr lang="it-IT" sz="3600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Regole</a:t>
            </a:r>
            <a:r>
              <a:rPr lang="it-IT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 </a:t>
            </a:r>
            <a:r>
              <a:rPr lang="it-IT" sz="3600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in famiglia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EA7CBA2-2B7F-EBE7-C999-3A021D837B6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85692" y="1998167"/>
            <a:ext cx="350312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Obiettivo: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educare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alla responsabilità e alla convivenza.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Esempi: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divisione compiti, rispetto spazi, dialogo.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Approfondimento: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la famiglia è la prima “scuola di regole”.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Valori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trasmessi: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rispetto, solidarietà, responsabilità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DFFF8D6-8F43-64C2-D3C7-6757B4AAF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990" y="3427970"/>
            <a:ext cx="4519943" cy="2766098"/>
          </a:xfrm>
          <a:prstGeom prst="rect">
            <a:avLst/>
          </a:prstGeom>
        </p:spPr>
      </p:pic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E5F72987-94FA-38CB-0E93-7D758A71E6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508" r="2508"/>
          <a:stretch>
            <a:fillRect/>
          </a:stretch>
        </p:blipFill>
        <p:spPr>
          <a:xfrm>
            <a:off x="5025428" y="831204"/>
            <a:ext cx="3503124" cy="27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226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C9C41A5-596E-FFD7-D351-D124CCE54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0F05B56A-F3E6-78E8-65F6-FDE0E787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29548"/>
            <a:ext cx="3932237" cy="610340"/>
          </a:xfrm>
        </p:spPr>
        <p:txBody>
          <a:bodyPr>
            <a:normAutofit fontScale="90000"/>
          </a:bodyPr>
          <a:lstStyle/>
          <a:p>
            <a:r>
              <a:rPr lang="it-IT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Regole sulla strada</a:t>
            </a:r>
            <a:endParaRPr lang="it-IT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B9C0353-D5EA-E571-3AF4-95607711F0E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836611" y="2178692"/>
            <a:ext cx="3932237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Obiettivo: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garantire sicurezza e prevenire incidenti.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Esempi: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semafori, limiti di velocità, cinture di sicurezza.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Approfondimento: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le regole stradali sono leggi, non consigli.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Senza regole  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incidenti, caos urbano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DF889818-F271-056D-E8C4-9909C1E3FDFB}"/>
              </a:ext>
            </a:extLst>
          </p:cNvPr>
          <p:cNvCxnSpPr/>
          <p:nvPr/>
        </p:nvCxnSpPr>
        <p:spPr>
          <a:xfrm>
            <a:off x="3231472" y="4918229"/>
            <a:ext cx="3195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C6445E99-B9FC-B583-D346-8056E6339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043" y="1439456"/>
            <a:ext cx="2240132" cy="291060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2ABA8ADE-E40B-ACD5-2E87-8EF721D25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7792" y="3684233"/>
            <a:ext cx="3654199" cy="249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424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183407E-7248-080C-858A-988319517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3" y="2059"/>
            <a:ext cx="12195663" cy="6855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olo 4">
            <a:extLst>
              <a:ext uri="{FF2B5EF4-FFF2-40B4-BE49-F238E27FC236}">
                <a16:creationId xmlns:a16="http://schemas.microsoft.com/office/drawing/2014/main" id="{ED1DC1A7-08E9-0C6B-97CB-747FFC1F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29548"/>
            <a:ext cx="3932237" cy="610340"/>
          </a:xfrm>
        </p:spPr>
        <p:txBody>
          <a:bodyPr>
            <a:normAutofit/>
          </a:bodyPr>
          <a:lstStyle/>
          <a:p>
            <a:r>
              <a:rPr lang="it-IT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Regole nello sport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12477B6-FE61-24CE-D1B7-05EE7281B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151" y="1639888"/>
            <a:ext cx="3209617" cy="213585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3F1227A-760F-11D4-752F-1CA2AD43F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124" y="3181017"/>
            <a:ext cx="3281687" cy="2135854"/>
          </a:xfrm>
          <a:prstGeom prst="rect">
            <a:avLst/>
          </a:prstGeom>
        </p:spPr>
      </p:pic>
      <p:sp>
        <p:nvSpPr>
          <p:cNvPr id="16" name="Rectangle 3">
            <a:extLst>
              <a:ext uri="{FF2B5EF4-FFF2-40B4-BE49-F238E27FC236}">
                <a16:creationId xmlns:a16="http://schemas.microsoft.com/office/drawing/2014/main" id="{B05CCEA0-B784-995C-2B9E-D40BBD1B3C3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836612" y="1813173"/>
            <a:ext cx="3932237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Obiettivo: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favorire il fair play e la correttezza.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Esempi: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rispetto verso gli avversari/direttore, gioco di squadra, disciplina.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Approfondimento: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senza regole non c’è competizione leale.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Riflessione: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lo sport diventa una scuola di vita</a:t>
            </a:r>
          </a:p>
        </p:txBody>
      </p:sp>
    </p:spTree>
    <p:extLst>
      <p:ext uri="{BB962C8B-B14F-4D97-AF65-F5344CB8AC3E}">
        <p14:creationId xmlns:p14="http://schemas.microsoft.com/office/powerpoint/2010/main" val="3428258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D51AC7D-4B35-341A-5819-09F03DDE0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8"/>
            <a:ext cx="12192000" cy="6854572"/>
          </a:xfrm>
          <a:prstGeom prst="rect">
            <a:avLst/>
          </a:prstGeom>
        </p:spPr>
      </p:pic>
      <p:sp>
        <p:nvSpPr>
          <p:cNvPr id="8" name="Titolo 4">
            <a:extLst>
              <a:ext uri="{FF2B5EF4-FFF2-40B4-BE49-F238E27FC236}">
                <a16:creationId xmlns:a16="http://schemas.microsoft.com/office/drawing/2014/main" id="{5AF7B49E-88A5-7F54-4F85-15E5F2B05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29548"/>
            <a:ext cx="3932237" cy="610340"/>
          </a:xfrm>
        </p:spPr>
        <p:txBody>
          <a:bodyPr>
            <a:normAutofit/>
          </a:bodyPr>
          <a:lstStyle/>
          <a:p>
            <a:r>
              <a:rPr lang="it-IT" i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Regole sul lavoro</a:t>
            </a:r>
            <a:endParaRPr lang="it-IT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40624B7-008C-862C-6A5A-431731D15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11" y="1901697"/>
            <a:ext cx="393223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Obiettivo: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garantire produttività e rispetto professionale.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Esempi: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puntualità, collaborazione, sicurezza.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Approfondimento: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senza regole     conflitti, inefficienza, rischi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Collegamento: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nel mondo dell’ informatica, le regole di sicurezza (cybersecurity) proteggono dati e persone.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4391B0F6-8B78-B07E-3617-3955F596F3BF}"/>
              </a:ext>
            </a:extLst>
          </p:cNvPr>
          <p:cNvCxnSpPr>
            <a:cxnSpLocks/>
          </p:cNvCxnSpPr>
          <p:nvPr/>
        </p:nvCxnSpPr>
        <p:spPr>
          <a:xfrm>
            <a:off x="2006353" y="4012707"/>
            <a:ext cx="372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802DEE6F-4AF2-9B04-B73C-7EF3AE2BE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61" y="1784413"/>
            <a:ext cx="3259867" cy="197972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58FD977-F121-3C63-66C7-1ED3D9EAB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633" y="3764132"/>
            <a:ext cx="3335191" cy="221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92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868E26C-EE37-F0A4-B3CD-EEA47C5B8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572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4C92483-E84D-028C-B914-5092327A4093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838200" y="856758"/>
            <a:ext cx="105156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it-IT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Sintesi: </a:t>
            </a: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le regole non sono limiti,  ma strumenti di libertà e sicurezza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it-IT" altLang="it-IT" sz="1800" b="1" i="1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</a:endParaRPr>
          </a:p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Senza regole=</a:t>
            </a:r>
          </a:p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Caos, conflitti, pericoli</a:t>
            </a:r>
          </a:p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 </a:t>
            </a:r>
          </a:p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Con le regole=</a:t>
            </a:r>
          </a:p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</a:rPr>
              <a:t>Rispetto, crescita, convivenza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6E14AD8-0478-FA26-F97C-3B3B03A01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9682">
            <a:off x="8570405" y="2069412"/>
            <a:ext cx="2793010" cy="193441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D55DD09-B96E-0154-D0F3-B0A9135CC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1665">
            <a:off x="1300806" y="2198776"/>
            <a:ext cx="2580432" cy="245702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799236-24B9-E665-8460-1545531B840A}"/>
              </a:ext>
            </a:extLst>
          </p:cNvPr>
          <p:cNvSpPr txBox="1"/>
          <p:nvPr/>
        </p:nvSpPr>
        <p:spPr>
          <a:xfrm>
            <a:off x="3330605" y="5242245"/>
            <a:ext cx="5530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>
                <a:solidFill>
                  <a:schemeClr val="accent1"/>
                </a:solidFill>
                <a:latin typeface="Comic Sans MS" panose="030F0702030302020204" pitchFamily="66" charset="0"/>
              </a:rPr>
              <a:t>‘</a:t>
            </a:r>
            <a:r>
              <a:rPr lang="it-IT" sz="2400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’Rispettiamo le regole per costruire insieme un futuro migliore</a:t>
            </a:r>
          </a:p>
        </p:txBody>
      </p:sp>
    </p:spTree>
    <p:extLst>
      <p:ext uri="{BB962C8B-B14F-4D97-AF65-F5344CB8AC3E}">
        <p14:creationId xmlns:p14="http://schemas.microsoft.com/office/powerpoint/2010/main" val="389070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Cooper Black</vt:lpstr>
      <vt:lpstr>Wingdings</vt:lpstr>
      <vt:lpstr>Tema di Office</vt:lpstr>
      <vt:lpstr>“L’importanza delle regole nella vita quotidiana”</vt:lpstr>
      <vt:lpstr>Le regole sono fondamentali per vivere insieme</vt:lpstr>
      <vt:lpstr>Regole a scuola</vt:lpstr>
      <vt:lpstr>Regole in famiglia</vt:lpstr>
      <vt:lpstr>Regole sulla strada</vt:lpstr>
      <vt:lpstr>Regole nello sport</vt:lpstr>
      <vt:lpstr>Regole sul lavoro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Cameretta</dc:creator>
  <cp:lastModifiedBy>Cameretta</cp:lastModifiedBy>
  <cp:revision>1</cp:revision>
  <dcterms:created xsi:type="dcterms:W3CDTF">2025-11-11T18:03:19Z</dcterms:created>
  <dcterms:modified xsi:type="dcterms:W3CDTF">2025-11-11T18:03:25Z</dcterms:modified>
</cp:coreProperties>
</file>