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embeddedFontLst>
    <p:embeddedFont>
      <p:font typeface="Merriweather" panose="020B0604020202020204" charset="0"/>
      <p:regular r:id="rId15"/>
      <p:bold r:id="rId16"/>
      <p:italic r:id="rId17"/>
      <p:boldItalic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DM Sans" panose="020B0604020202020204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274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088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4905375" y="4509492"/>
            <a:ext cx="2381250" cy="57150"/>
          </a:xfrm>
          <a:prstGeom prst="rect">
            <a:avLst/>
          </a:prstGeom>
          <a:solidFill>
            <a:srgbClr val="F3F0D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1810464" y="2291208"/>
            <a:ext cx="8571071" cy="890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375" b="1" i="0" u="none" strike="noStrike" cap="none">
                <a:solidFill>
                  <a:srgbClr val="F3F0DF"/>
                </a:solidFill>
                <a:latin typeface="Merriweather"/>
                <a:ea typeface="Merriweather"/>
                <a:cs typeface="Merriweather"/>
                <a:sym typeface="Merriweather"/>
              </a:rPr>
              <a:t>Migrazione ed Esilio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0DF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" y="1647825"/>
            <a:ext cx="5238750" cy="3361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1750" y="1647825"/>
            <a:ext cx="5238750" cy="3361729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4"/>
          <p:cNvSpPr txBox="1"/>
          <p:nvPr/>
        </p:nvSpPr>
        <p:spPr>
          <a:xfrm>
            <a:off x="1009650" y="2085975"/>
            <a:ext cx="4580572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Migrazione</a:t>
            </a:r>
            <a:endParaRPr/>
          </a:p>
        </p:txBody>
      </p:sp>
      <p:sp>
        <p:nvSpPr>
          <p:cNvPr id="93" name="Google Shape;93;p14"/>
          <p:cNvSpPr txBox="1"/>
          <p:nvPr/>
        </p:nvSpPr>
        <p:spPr>
          <a:xfrm>
            <a:off x="1009650" y="2609850"/>
            <a:ext cx="4362450" cy="670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Dal latino </a:t>
            </a:r>
            <a:r>
              <a:rPr lang="en-US" sz="1650" b="0" i="1" u="none" strike="noStrike" cap="none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migrare</a:t>
            </a:r>
            <a:r>
              <a:rPr lang="en-US" sz="1650" b="0" i="0" u="none" strike="noStrike" cap="none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: passare da un luogo a un altro.</a:t>
            </a:r>
            <a:endParaRPr/>
          </a:p>
        </p:txBody>
      </p:sp>
      <p:sp>
        <p:nvSpPr>
          <p:cNvPr id="94" name="Google Shape;94;p14"/>
          <p:cNvSpPr txBox="1"/>
          <p:nvPr/>
        </p:nvSpPr>
        <p:spPr>
          <a:xfrm>
            <a:off x="1009650" y="3423046"/>
            <a:ext cx="4362450" cy="1005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Indica lo spostamento di individui per stabilirsi in un nuovo territorio, spinti da necessità economiche, sociali o ambientali.</a:t>
            </a:r>
            <a:endParaRPr/>
          </a:p>
        </p:txBody>
      </p:sp>
      <p:sp>
        <p:nvSpPr>
          <p:cNvPr id="95" name="Google Shape;95;p14"/>
          <p:cNvSpPr txBox="1"/>
          <p:nvPr/>
        </p:nvSpPr>
        <p:spPr>
          <a:xfrm>
            <a:off x="6819900" y="2085975"/>
            <a:ext cx="4580572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Esilio</a:t>
            </a:r>
            <a:endParaRPr/>
          </a:p>
        </p:txBody>
      </p:sp>
      <p:sp>
        <p:nvSpPr>
          <p:cNvPr id="96" name="Google Shape;96;p14"/>
          <p:cNvSpPr txBox="1"/>
          <p:nvPr/>
        </p:nvSpPr>
        <p:spPr>
          <a:xfrm>
            <a:off x="6819900" y="2609850"/>
            <a:ext cx="4362450" cy="335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Dal latino </a:t>
            </a:r>
            <a:r>
              <a:rPr lang="en-US" sz="1650" b="0" i="1" u="none" strike="noStrike" cap="none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exsilium</a:t>
            </a:r>
            <a:r>
              <a:rPr lang="en-US" sz="1650" b="0" i="0" u="none" strike="noStrike" cap="none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: "saltar fuori" (ex + salire).</a:t>
            </a:r>
            <a:endParaRPr/>
          </a:p>
        </p:txBody>
      </p:sp>
      <p:sp>
        <p:nvSpPr>
          <p:cNvPr id="97" name="Google Shape;97;p14"/>
          <p:cNvSpPr txBox="1"/>
          <p:nvPr/>
        </p:nvSpPr>
        <p:spPr>
          <a:xfrm>
            <a:off x="6819900" y="3087885"/>
            <a:ext cx="4362450" cy="1340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Allontanamento forzato dalla patria per motivi politici o religiosi. È una condizione di sradicamento che colpisce l'identità profonda.</a:t>
            </a:r>
            <a:endParaRPr/>
          </a:p>
        </p:txBody>
      </p:sp>
      <p:sp>
        <p:nvSpPr>
          <p:cNvPr id="98" name="Google Shape;98;p14"/>
          <p:cNvSpPr txBox="1"/>
          <p:nvPr/>
        </p:nvSpPr>
        <p:spPr>
          <a:xfrm>
            <a:off x="571500" y="571500"/>
            <a:ext cx="11601450" cy="600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Definizioni ed Etimologia</a:t>
            </a:r>
            <a:endParaRPr/>
          </a:p>
        </p:txBody>
      </p:sp>
      <p:sp>
        <p:nvSpPr>
          <p:cNvPr id="99" name="Google Shape;99;p14"/>
          <p:cNvSpPr/>
          <p:nvPr/>
        </p:nvSpPr>
        <p:spPr>
          <a:xfrm>
            <a:off x="571500" y="1238250"/>
            <a:ext cx="11049000" cy="28575"/>
          </a:xfrm>
          <a:prstGeom prst="rect">
            <a:avLst/>
          </a:prstGeom>
          <a:solidFill>
            <a:srgbClr val="0050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0DF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1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" y="1647825"/>
            <a:ext cx="3492549" cy="31390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49799" y="1647825"/>
            <a:ext cx="3492549" cy="31390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28099" y="1647825"/>
            <a:ext cx="3492549" cy="3139082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5"/>
          <p:cNvSpPr txBox="1"/>
          <p:nvPr/>
        </p:nvSpPr>
        <p:spPr>
          <a:xfrm>
            <a:off x="834230" y="2781300"/>
            <a:ext cx="2967089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Economiche</a:t>
            </a:r>
            <a:endParaRPr/>
          </a:p>
        </p:txBody>
      </p:sp>
      <p:sp>
        <p:nvSpPr>
          <p:cNvPr id="108" name="Google Shape;108;p15"/>
          <p:cNvSpPr txBox="1"/>
          <p:nvPr/>
        </p:nvSpPr>
        <p:spPr>
          <a:xfrm>
            <a:off x="904875" y="3305175"/>
            <a:ext cx="2825799" cy="1005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Povertà estrema e mancanza di prospettive lavorative dignitose.</a:t>
            </a:r>
            <a:endParaRPr/>
          </a:p>
        </p:txBody>
      </p:sp>
      <p:sp>
        <p:nvSpPr>
          <p:cNvPr id="109" name="Google Shape;109;p15"/>
          <p:cNvSpPr txBox="1"/>
          <p:nvPr/>
        </p:nvSpPr>
        <p:spPr>
          <a:xfrm>
            <a:off x="4612529" y="2781300"/>
            <a:ext cx="2967089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Politiche</a:t>
            </a:r>
            <a:endParaRPr/>
          </a:p>
        </p:txBody>
      </p:sp>
      <p:sp>
        <p:nvSpPr>
          <p:cNvPr id="110" name="Google Shape;110;p15"/>
          <p:cNvSpPr txBox="1"/>
          <p:nvPr/>
        </p:nvSpPr>
        <p:spPr>
          <a:xfrm>
            <a:off x="4683174" y="3305175"/>
            <a:ext cx="2825799" cy="1005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Persecuzioni, regimi totalitari e negazione delle libertà civili.</a:t>
            </a:r>
            <a:endParaRPr/>
          </a:p>
        </p:txBody>
      </p:sp>
      <p:sp>
        <p:nvSpPr>
          <p:cNvPr id="111" name="Google Shape;111;p15"/>
          <p:cNvSpPr txBox="1"/>
          <p:nvPr/>
        </p:nvSpPr>
        <p:spPr>
          <a:xfrm>
            <a:off x="8390829" y="2781300"/>
            <a:ext cx="2967089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Climatiche</a:t>
            </a:r>
            <a:endParaRPr/>
          </a:p>
        </p:txBody>
      </p:sp>
      <p:sp>
        <p:nvSpPr>
          <p:cNvPr id="112" name="Google Shape;112;p15"/>
          <p:cNvSpPr txBox="1"/>
          <p:nvPr/>
        </p:nvSpPr>
        <p:spPr>
          <a:xfrm>
            <a:off x="8461474" y="3305175"/>
            <a:ext cx="2825799" cy="1005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Cambiamenti ambientali che rendono inabitabili interere regioni.</a:t>
            </a:r>
            <a:endParaRPr/>
          </a:p>
        </p:txBody>
      </p:sp>
      <p:pic>
        <p:nvPicPr>
          <p:cNvPr id="113" name="Google Shape;113;p15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103387" y="2038350"/>
            <a:ext cx="428625" cy="42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5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829300" y="2038350"/>
            <a:ext cx="533400" cy="42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5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659987" y="2038350"/>
            <a:ext cx="428625" cy="428625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5"/>
          <p:cNvSpPr txBox="1"/>
          <p:nvPr/>
        </p:nvSpPr>
        <p:spPr>
          <a:xfrm>
            <a:off x="571500" y="571500"/>
            <a:ext cx="11601450" cy="600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Le Cause del Fenomeno</a:t>
            </a:r>
            <a:endParaRPr/>
          </a:p>
        </p:txBody>
      </p:sp>
      <p:sp>
        <p:nvSpPr>
          <p:cNvPr id="117" name="Google Shape;117;p15"/>
          <p:cNvSpPr/>
          <p:nvPr/>
        </p:nvSpPr>
        <p:spPr>
          <a:xfrm>
            <a:off x="571500" y="1238250"/>
            <a:ext cx="11049000" cy="28575"/>
          </a:xfrm>
          <a:prstGeom prst="rect">
            <a:avLst/>
          </a:prstGeom>
          <a:solidFill>
            <a:srgbClr val="0050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0DF"/>
        </a:soli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1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81750" y="1647825"/>
            <a:ext cx="5238750" cy="428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6"/>
          <p:cNvSpPr txBox="1"/>
          <p:nvPr/>
        </p:nvSpPr>
        <p:spPr>
          <a:xfrm>
            <a:off x="571500" y="1647825"/>
            <a:ext cx="5500687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Lo Sradicamento</a:t>
            </a:r>
            <a:endParaRPr/>
          </a:p>
        </p:txBody>
      </p:sp>
      <p:sp>
        <p:nvSpPr>
          <p:cNvPr id="124" name="Google Shape;124;p16"/>
          <p:cNvSpPr txBox="1"/>
          <p:nvPr/>
        </p:nvSpPr>
        <p:spPr>
          <a:xfrm>
            <a:off x="571500" y="2171700"/>
            <a:ext cx="5238750" cy="1005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Dante visse l'esilio dal 1302 come una ferita mai rimarginata, trasformando il dolore in poesia universale.</a:t>
            </a:r>
            <a:endParaRPr/>
          </a:p>
        </p:txBody>
      </p:sp>
      <p:sp>
        <p:nvSpPr>
          <p:cNvPr id="125" name="Google Shape;125;p16"/>
          <p:cNvSpPr txBox="1"/>
          <p:nvPr/>
        </p:nvSpPr>
        <p:spPr>
          <a:xfrm>
            <a:off x="571500" y="5089326"/>
            <a:ext cx="5238750" cy="679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1" u="none" strike="noStrike" cap="none">
                <a:solidFill>
                  <a:srgbClr val="005088"/>
                </a:solidFill>
                <a:latin typeface="DM Sans"/>
                <a:ea typeface="DM Sans"/>
                <a:cs typeface="DM Sans"/>
                <a:sym typeface="DM Sans"/>
              </a:rPr>
              <a:t>«...e come è duro calle lo scendere e 'l salir per l'altrui scale.»</a:t>
            </a:r>
            <a:endParaRPr/>
          </a:p>
        </p:txBody>
      </p:sp>
      <p:sp>
        <p:nvSpPr>
          <p:cNvPr id="126" name="Google Shape;126;p16"/>
          <p:cNvSpPr/>
          <p:nvPr/>
        </p:nvSpPr>
        <p:spPr>
          <a:xfrm>
            <a:off x="571500" y="4946451"/>
            <a:ext cx="5238750" cy="9525"/>
          </a:xfrm>
          <a:prstGeom prst="rect">
            <a:avLst/>
          </a:prstGeom>
          <a:solidFill>
            <a:srgbClr val="0050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7" name="Google Shape;127;p1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91275" y="1657350"/>
            <a:ext cx="5219700" cy="426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6"/>
          <p:cNvSpPr txBox="1"/>
          <p:nvPr/>
        </p:nvSpPr>
        <p:spPr>
          <a:xfrm>
            <a:off x="495300" y="3321010"/>
            <a:ext cx="76200" cy="33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•</a:t>
            </a:r>
            <a:endParaRPr/>
          </a:p>
        </p:txBody>
      </p:sp>
      <p:sp>
        <p:nvSpPr>
          <p:cNvPr id="129" name="Google Shape;129;p16"/>
          <p:cNvSpPr txBox="1"/>
          <p:nvPr/>
        </p:nvSpPr>
        <p:spPr>
          <a:xfrm>
            <a:off x="571500" y="3320057"/>
            <a:ext cx="5238750" cy="670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20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Profezia di Cacciaguida:</a:t>
            </a:r>
            <a:r>
              <a:rPr lang="en-US" sz="1650" b="0" i="0" u="none" strike="noStrike" cap="none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 Nel XVII canto del Paradiso, l'avo svela la durezza del futuro.</a:t>
            </a:r>
            <a:endParaRPr/>
          </a:p>
        </p:txBody>
      </p:sp>
      <p:sp>
        <p:nvSpPr>
          <p:cNvPr id="130" name="Google Shape;130;p16"/>
          <p:cNvSpPr txBox="1"/>
          <p:nvPr/>
        </p:nvSpPr>
        <p:spPr>
          <a:xfrm>
            <a:off x="495300" y="4134207"/>
            <a:ext cx="76200" cy="33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•</a:t>
            </a:r>
            <a:endParaRPr/>
          </a:p>
        </p:txBody>
      </p:sp>
      <p:sp>
        <p:nvSpPr>
          <p:cNvPr id="131" name="Google Shape;131;p16"/>
          <p:cNvSpPr txBox="1"/>
          <p:nvPr/>
        </p:nvSpPr>
        <p:spPr>
          <a:xfrm>
            <a:off x="571500" y="4133254"/>
            <a:ext cx="5238750" cy="670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20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L'Umiliazione:</a:t>
            </a:r>
            <a:r>
              <a:rPr lang="en-US" sz="1650" b="0" i="0" u="none" strike="noStrike" cap="none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 Il "pane altrui" che sa di sale simboleggia la perdita dell'autonomia.</a:t>
            </a:r>
            <a:endParaRPr/>
          </a:p>
        </p:txBody>
      </p:sp>
      <p:sp>
        <p:nvSpPr>
          <p:cNvPr id="132" name="Google Shape;132;p16"/>
          <p:cNvSpPr txBox="1"/>
          <p:nvPr/>
        </p:nvSpPr>
        <p:spPr>
          <a:xfrm>
            <a:off x="571500" y="571500"/>
            <a:ext cx="11601450" cy="600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Dante e il Dolore dell'Esilio</a:t>
            </a:r>
            <a:endParaRPr/>
          </a:p>
        </p:txBody>
      </p:sp>
      <p:sp>
        <p:nvSpPr>
          <p:cNvPr id="133" name="Google Shape;133;p16"/>
          <p:cNvSpPr/>
          <p:nvPr/>
        </p:nvSpPr>
        <p:spPr>
          <a:xfrm>
            <a:off x="571500" y="1238250"/>
            <a:ext cx="11049000" cy="28575"/>
          </a:xfrm>
          <a:prstGeom prst="rect">
            <a:avLst/>
          </a:prstGeom>
          <a:solidFill>
            <a:srgbClr val="0050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0DF"/>
        </a:solidFill>
        <a:effectLst/>
      </p:bgPr>
    </p:bg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96000" y="1132025"/>
            <a:ext cx="6096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7"/>
          <p:cNvSpPr txBox="1"/>
          <p:nvPr/>
        </p:nvSpPr>
        <p:spPr>
          <a:xfrm>
            <a:off x="571500" y="2219325"/>
            <a:ext cx="520065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Il Dramma dei Lavoratori</a:t>
            </a:r>
            <a:endParaRPr/>
          </a:p>
        </p:txBody>
      </p:sp>
      <p:sp>
        <p:nvSpPr>
          <p:cNvPr id="140" name="Google Shape;140;p17"/>
          <p:cNvSpPr txBox="1"/>
          <p:nvPr/>
        </p:nvSpPr>
        <p:spPr>
          <a:xfrm>
            <a:off x="571500" y="2695575"/>
            <a:ext cx="49530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Nel primo Novecento, Pascoli affronta lo sradicamento dei lavoratori italiani costretti a fuggire dalla fame.</a:t>
            </a:r>
            <a:endParaRPr/>
          </a:p>
        </p:txBody>
      </p:sp>
      <p:sp>
        <p:nvSpPr>
          <p:cNvPr id="141" name="Google Shape;141;p17"/>
          <p:cNvSpPr txBox="1"/>
          <p:nvPr/>
        </p:nvSpPr>
        <p:spPr>
          <a:xfrm>
            <a:off x="571500" y="3448050"/>
            <a:ext cx="49530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In </a:t>
            </a:r>
            <a:r>
              <a:rPr lang="en-US" sz="1500" b="0" i="1" u="none" strike="noStrike" cap="none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"Italy"</a:t>
            </a:r>
            <a:r>
              <a:rPr lang="en-US" sz="1500" b="0" i="0" u="none" strike="noStrike" cap="none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 (1904), il poeta narra il ritorno degli emigrati e la loro identità sospesa tra due mondi, evidenziata da un linguaggio ibrido.</a:t>
            </a:r>
            <a:endParaRPr/>
          </a:p>
        </p:txBody>
      </p:sp>
      <p:sp>
        <p:nvSpPr>
          <p:cNvPr id="142" name="Google Shape;142;p17"/>
          <p:cNvSpPr txBox="1"/>
          <p:nvPr/>
        </p:nvSpPr>
        <p:spPr>
          <a:xfrm>
            <a:off x="571500" y="4505325"/>
            <a:ext cx="49530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La "grande proletaria" è l'Italia che cerca riscatto per i suoi figli sparsi nel mondo.</a:t>
            </a:r>
            <a:endParaRPr/>
          </a:p>
        </p:txBody>
      </p:sp>
      <p:sp>
        <p:nvSpPr>
          <p:cNvPr id="143" name="Google Shape;143;p17"/>
          <p:cNvSpPr txBox="1"/>
          <p:nvPr/>
        </p:nvSpPr>
        <p:spPr>
          <a:xfrm>
            <a:off x="571500" y="571500"/>
            <a:ext cx="5200650" cy="1171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Pascoli: L'Emigrazione</a:t>
            </a:r>
            <a:endParaRPr/>
          </a:p>
        </p:txBody>
      </p:sp>
      <p:sp>
        <p:nvSpPr>
          <p:cNvPr id="144" name="Google Shape;144;p17"/>
          <p:cNvSpPr/>
          <p:nvPr/>
        </p:nvSpPr>
        <p:spPr>
          <a:xfrm>
            <a:off x="571500" y="1809750"/>
            <a:ext cx="4953000" cy="28575"/>
          </a:xfrm>
          <a:prstGeom prst="rect">
            <a:avLst/>
          </a:prstGeom>
          <a:solidFill>
            <a:srgbClr val="0050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0DF"/>
        </a:solidFill>
        <a:effectLst/>
      </p:bgPr>
    </p:bg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7750" y="1647825"/>
            <a:ext cx="4286250" cy="428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5850" y="1685925"/>
            <a:ext cx="4210050" cy="421005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18"/>
          <p:cNvSpPr txBox="1"/>
          <p:nvPr/>
        </p:nvSpPr>
        <p:spPr>
          <a:xfrm>
            <a:off x="6381750" y="2548235"/>
            <a:ext cx="5500687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Il Diritto d'Asilo</a:t>
            </a:r>
            <a:endParaRPr/>
          </a:p>
        </p:txBody>
      </p:sp>
      <p:sp>
        <p:nvSpPr>
          <p:cNvPr id="152" name="Google Shape;152;p18"/>
          <p:cNvSpPr txBox="1"/>
          <p:nvPr/>
        </p:nvSpPr>
        <p:spPr>
          <a:xfrm>
            <a:off x="6381750" y="3072110"/>
            <a:ext cx="5238750" cy="670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1" u="none" strike="noStrike" cap="none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«Lo straniero al quale sia impedito l'effettivo esercizio delle libertà democratiche... ha diritto d'asilo.»</a:t>
            </a:r>
            <a:endParaRPr/>
          </a:p>
        </p:txBody>
      </p:sp>
      <p:sp>
        <p:nvSpPr>
          <p:cNvPr id="153" name="Google Shape;153;p18"/>
          <p:cNvSpPr txBox="1"/>
          <p:nvPr/>
        </p:nvSpPr>
        <p:spPr>
          <a:xfrm>
            <a:off x="6381750" y="3885307"/>
            <a:ext cx="5238750" cy="1005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L'asilo in Italia è un </a:t>
            </a:r>
            <a:r>
              <a:rPr lang="en-US" sz="1650" b="1" i="0" u="none" strike="noStrike" cap="none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diritto soggettivo perfetto</a:t>
            </a:r>
            <a:r>
              <a:rPr lang="en-US" sz="1650" b="0" i="0" u="none" strike="noStrike" cap="none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: non dipende dal favore dello Stato, ma dalla dignità intrinseca della persona umana.</a:t>
            </a:r>
            <a:endParaRPr/>
          </a:p>
        </p:txBody>
      </p:sp>
      <p:sp>
        <p:nvSpPr>
          <p:cNvPr id="154" name="Google Shape;154;p18"/>
          <p:cNvSpPr txBox="1"/>
          <p:nvPr/>
        </p:nvSpPr>
        <p:spPr>
          <a:xfrm>
            <a:off x="571500" y="571500"/>
            <a:ext cx="11601450" cy="600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La Costituzione: Articolo 10</a:t>
            </a:r>
            <a:endParaRPr/>
          </a:p>
        </p:txBody>
      </p:sp>
      <p:sp>
        <p:nvSpPr>
          <p:cNvPr id="155" name="Google Shape;155;p18"/>
          <p:cNvSpPr/>
          <p:nvPr/>
        </p:nvSpPr>
        <p:spPr>
          <a:xfrm>
            <a:off x="571500" y="1238250"/>
            <a:ext cx="11049000" cy="28575"/>
          </a:xfrm>
          <a:prstGeom prst="rect">
            <a:avLst/>
          </a:prstGeom>
          <a:solidFill>
            <a:srgbClr val="0050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0DF"/>
        </a:solidFill>
        <a:effectLst/>
      </p:bgPr>
    </p:bg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9"/>
          <p:cNvSpPr txBox="1"/>
          <p:nvPr/>
        </p:nvSpPr>
        <p:spPr>
          <a:xfrm>
            <a:off x="1114425" y="1647825"/>
            <a:ext cx="9972675" cy="335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Divieto di Estradizione:</a:t>
            </a:r>
            <a:r>
              <a:rPr lang="en-US" sz="1650" b="0" i="0" u="none" strike="noStrike" cap="none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 L'Art. 10 comma 4 protegge chi commette reati politici nel nome della libertà.</a:t>
            </a:r>
            <a:endParaRPr/>
          </a:p>
        </p:txBody>
      </p:sp>
      <p:sp>
        <p:nvSpPr>
          <p:cNvPr id="161" name="Google Shape;161;p19"/>
          <p:cNvSpPr txBox="1"/>
          <p:nvPr/>
        </p:nvSpPr>
        <p:spPr>
          <a:xfrm>
            <a:off x="1190625" y="2333625"/>
            <a:ext cx="10429875" cy="670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Primato Internazionale:</a:t>
            </a:r>
            <a:r>
              <a:rPr lang="en-US" sz="1650" b="0" i="0" u="none" strike="noStrike" cap="none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 La legge italiana si conforma ai trattati internazionali per la protezione dei rifugiati.</a:t>
            </a:r>
            <a:endParaRPr/>
          </a:p>
        </p:txBody>
      </p:sp>
      <p:sp>
        <p:nvSpPr>
          <p:cNvPr id="162" name="Google Shape;162;p19"/>
          <p:cNvSpPr txBox="1"/>
          <p:nvPr/>
        </p:nvSpPr>
        <p:spPr>
          <a:xfrm>
            <a:off x="1114425" y="3337321"/>
            <a:ext cx="9353550" cy="335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Tutela dei Minori:</a:t>
            </a:r>
            <a:r>
              <a:rPr lang="en-US" sz="1650" b="0" i="0" u="none" strike="noStrike" cap="none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 I minori non accompagnati godono di diritti speciali alla salute e all'istruzione.</a:t>
            </a:r>
            <a:endParaRPr/>
          </a:p>
        </p:txBody>
      </p:sp>
      <p:pic>
        <p:nvPicPr>
          <p:cNvPr id="163" name="Google Shape;163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" y="1685925"/>
            <a:ext cx="304800" cy="32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371725"/>
            <a:ext cx="381000" cy="32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9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1500" y="3375421"/>
            <a:ext cx="304800" cy="323850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19"/>
          <p:cNvSpPr txBox="1"/>
          <p:nvPr/>
        </p:nvSpPr>
        <p:spPr>
          <a:xfrm>
            <a:off x="571500" y="571500"/>
            <a:ext cx="11601450" cy="600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Le Garanzie dello Straniero</a:t>
            </a:r>
            <a:endParaRPr/>
          </a:p>
        </p:txBody>
      </p:sp>
      <p:sp>
        <p:nvSpPr>
          <p:cNvPr id="167" name="Google Shape;167;p19"/>
          <p:cNvSpPr/>
          <p:nvPr/>
        </p:nvSpPr>
        <p:spPr>
          <a:xfrm>
            <a:off x="571500" y="1238250"/>
            <a:ext cx="11049000" cy="28575"/>
          </a:xfrm>
          <a:prstGeom prst="rect">
            <a:avLst/>
          </a:prstGeom>
          <a:solidFill>
            <a:srgbClr val="0050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0DF"/>
        </a:solidFill>
        <a:effectLst/>
      </p:bgPr>
    </p:bg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0"/>
          <p:cNvSpPr txBox="1"/>
          <p:nvPr/>
        </p:nvSpPr>
        <p:spPr>
          <a:xfrm>
            <a:off x="571500" y="1647825"/>
            <a:ext cx="55008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Enaiatollah Akbari</a:t>
            </a:r>
            <a:endParaRPr/>
          </a:p>
        </p:txBody>
      </p:sp>
      <p:sp>
        <p:nvSpPr>
          <p:cNvPr id="173" name="Google Shape;173;p20"/>
          <p:cNvSpPr txBox="1"/>
          <p:nvPr/>
        </p:nvSpPr>
        <p:spPr>
          <a:xfrm>
            <a:off x="571500" y="2171700"/>
            <a:ext cx="5238900" cy="67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Il testo di Fabio Geda testimonia il viaggio epico di un bambino afghano hazara verso la salvezza.</a:t>
            </a:r>
            <a:endParaRPr/>
          </a:p>
        </p:txBody>
      </p:sp>
      <p:sp>
        <p:nvSpPr>
          <p:cNvPr id="174" name="Google Shape;174;p20"/>
          <p:cNvSpPr txBox="1"/>
          <p:nvPr/>
        </p:nvSpPr>
        <p:spPr>
          <a:xfrm>
            <a:off x="495300" y="2985849"/>
            <a:ext cx="76200" cy="33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•</a:t>
            </a:r>
            <a:endParaRPr/>
          </a:p>
        </p:txBody>
      </p:sp>
      <p:sp>
        <p:nvSpPr>
          <p:cNvPr id="175" name="Google Shape;175;p20"/>
          <p:cNvSpPr txBox="1"/>
          <p:nvPr/>
        </p:nvSpPr>
        <p:spPr>
          <a:xfrm>
            <a:off x="571500" y="2984896"/>
            <a:ext cx="5238900" cy="67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20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L'Abbandono:</a:t>
            </a:r>
            <a:r>
              <a:rPr lang="en-US" sz="1650" b="0" i="0" u="none" strike="noStrike" cap="none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 La madre lo lascia in Pakistan per salvarlo dai talebani.</a:t>
            </a:r>
            <a:endParaRPr/>
          </a:p>
        </p:txBody>
      </p:sp>
      <p:sp>
        <p:nvSpPr>
          <p:cNvPr id="176" name="Google Shape;176;p20"/>
          <p:cNvSpPr txBox="1"/>
          <p:nvPr/>
        </p:nvSpPr>
        <p:spPr>
          <a:xfrm>
            <a:off x="495300" y="3799046"/>
            <a:ext cx="76200" cy="33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•</a:t>
            </a:r>
            <a:endParaRPr/>
          </a:p>
        </p:txBody>
      </p:sp>
      <p:sp>
        <p:nvSpPr>
          <p:cNvPr id="177" name="Google Shape;177;p20"/>
          <p:cNvSpPr txBox="1"/>
          <p:nvPr/>
        </p:nvSpPr>
        <p:spPr>
          <a:xfrm>
            <a:off x="571500" y="3798093"/>
            <a:ext cx="5238900" cy="67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20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Tenacia e Sopravvivenza:</a:t>
            </a:r>
            <a:r>
              <a:rPr lang="en-US" sz="1650" b="0" i="0" u="none" strike="noStrike" cap="none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 Cinque anni di viaggio attraverso Iran, Turchia e Grecia.</a:t>
            </a:r>
            <a:endParaRPr/>
          </a:p>
        </p:txBody>
      </p:sp>
      <p:sp>
        <p:nvSpPr>
          <p:cNvPr id="178" name="Google Shape;178;p20"/>
          <p:cNvSpPr txBox="1"/>
          <p:nvPr/>
        </p:nvSpPr>
        <p:spPr>
          <a:xfrm>
            <a:off x="495300" y="4612243"/>
            <a:ext cx="76200" cy="33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•</a:t>
            </a:r>
            <a:endParaRPr/>
          </a:p>
        </p:txBody>
      </p:sp>
      <p:sp>
        <p:nvSpPr>
          <p:cNvPr id="179" name="Google Shape;179;p20"/>
          <p:cNvSpPr txBox="1"/>
          <p:nvPr/>
        </p:nvSpPr>
        <p:spPr>
          <a:xfrm>
            <a:off x="571500" y="4611290"/>
            <a:ext cx="5238900" cy="67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20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L'Approdo:</a:t>
            </a:r>
            <a:r>
              <a:rPr lang="en-US" sz="1650" b="0" i="0" u="none" strike="noStrike" cap="none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 L'arrivo a Torino e l'inizio di una nuova vita nella democrazia.</a:t>
            </a:r>
            <a:endParaRPr/>
          </a:p>
        </p:txBody>
      </p:sp>
      <p:sp>
        <p:nvSpPr>
          <p:cNvPr id="180" name="Google Shape;180;p20"/>
          <p:cNvSpPr txBox="1"/>
          <p:nvPr/>
        </p:nvSpPr>
        <p:spPr>
          <a:xfrm>
            <a:off x="571500" y="571500"/>
            <a:ext cx="11601600" cy="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Nel mare ci sono i coccodrilli</a:t>
            </a:r>
            <a:endParaRPr/>
          </a:p>
        </p:txBody>
      </p:sp>
      <p:sp>
        <p:nvSpPr>
          <p:cNvPr id="181" name="Google Shape;181;p20"/>
          <p:cNvSpPr/>
          <p:nvPr/>
        </p:nvSpPr>
        <p:spPr>
          <a:xfrm>
            <a:off x="571500" y="1238250"/>
            <a:ext cx="11049000" cy="28500"/>
          </a:xfrm>
          <a:prstGeom prst="rect">
            <a:avLst/>
          </a:prstGeom>
          <a:solidFill>
            <a:srgbClr val="0050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2" name="Google Shape;18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63350" y="1647825"/>
            <a:ext cx="4156875" cy="415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0DF"/>
        </a:solid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1"/>
          <p:cNvSpPr txBox="1"/>
          <p:nvPr/>
        </p:nvSpPr>
        <p:spPr>
          <a:xfrm>
            <a:off x="1000125" y="2691705"/>
            <a:ext cx="10620375" cy="19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0" i="1" u="none" strike="noStrike" cap="none">
                <a:solidFill>
                  <a:srgbClr val="1E293B"/>
                </a:solidFill>
                <a:latin typeface="Merriweather"/>
                <a:ea typeface="Merriweather"/>
                <a:cs typeface="Merriweather"/>
                <a:sym typeface="Merriweather"/>
              </a:rPr>
              <a:t> «Un desiderio bisogna sempre averlo davanti agli occhi, come un asino una carota. È nel tentativo di soddisfare i nostri desideri che troviamo la forza di rialzarci.» </a:t>
            </a:r>
            <a:endParaRPr/>
          </a:p>
        </p:txBody>
      </p:sp>
      <p:sp>
        <p:nvSpPr>
          <p:cNvPr id="188" name="Google Shape;188;p21"/>
          <p:cNvSpPr/>
          <p:nvPr/>
        </p:nvSpPr>
        <p:spPr>
          <a:xfrm>
            <a:off x="571500" y="2691705"/>
            <a:ext cx="114300" cy="1981200"/>
          </a:xfrm>
          <a:prstGeom prst="rect">
            <a:avLst/>
          </a:prstGeom>
          <a:solidFill>
            <a:srgbClr val="0050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21"/>
          <p:cNvSpPr txBox="1"/>
          <p:nvPr/>
        </p:nvSpPr>
        <p:spPr>
          <a:xfrm>
            <a:off x="571500" y="5149155"/>
            <a:ext cx="11049000" cy="4266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995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— Enaiatollah Akbari</a:t>
            </a:r>
            <a:endParaRPr/>
          </a:p>
        </p:txBody>
      </p:sp>
      <p:sp>
        <p:nvSpPr>
          <p:cNvPr id="190" name="Google Shape;190;p21"/>
          <p:cNvSpPr txBox="1"/>
          <p:nvPr/>
        </p:nvSpPr>
        <p:spPr>
          <a:xfrm>
            <a:off x="571500" y="571500"/>
            <a:ext cx="11601450" cy="600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Il Senso del Viaggio</a:t>
            </a:r>
            <a:endParaRPr/>
          </a:p>
        </p:txBody>
      </p:sp>
      <p:sp>
        <p:nvSpPr>
          <p:cNvPr id="191" name="Google Shape;191;p21"/>
          <p:cNvSpPr/>
          <p:nvPr/>
        </p:nvSpPr>
        <p:spPr>
          <a:xfrm>
            <a:off x="571500" y="1238250"/>
            <a:ext cx="11049000" cy="28575"/>
          </a:xfrm>
          <a:prstGeom prst="rect">
            <a:avLst/>
          </a:prstGeom>
          <a:solidFill>
            <a:srgbClr val="0050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0DF"/>
        </a:solidFill>
        <a:effectLst/>
      </p:bgPr>
    </p:bg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22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81750" y="1647825"/>
            <a:ext cx="5238750" cy="3239690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22"/>
          <p:cNvSpPr txBox="1"/>
          <p:nvPr/>
        </p:nvSpPr>
        <p:spPr>
          <a:xfrm>
            <a:off x="571500" y="2396132"/>
            <a:ext cx="523875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0" b="1" i="0" u="none" strike="noStrike" cap="none">
                <a:solidFill>
                  <a:srgbClr val="005088"/>
                </a:solidFill>
                <a:latin typeface="DM Sans"/>
                <a:ea typeface="DM Sans"/>
                <a:cs typeface="DM Sans"/>
                <a:sym typeface="DM Sans"/>
              </a:rPr>
              <a:t>70.8 Mln</a:t>
            </a:r>
            <a:endParaRPr/>
          </a:p>
        </p:txBody>
      </p:sp>
      <p:sp>
        <p:nvSpPr>
          <p:cNvPr id="198" name="Google Shape;198;p22"/>
          <p:cNvSpPr txBox="1"/>
          <p:nvPr/>
        </p:nvSpPr>
        <p:spPr>
          <a:xfrm>
            <a:off x="571500" y="3539132"/>
            <a:ext cx="523875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50" b="1" i="0" u="none" strike="noStrike" cap="none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Persone in esilio nel mondo</a:t>
            </a:r>
            <a:endParaRPr/>
          </a:p>
        </p:txBody>
      </p:sp>
      <p:sp>
        <p:nvSpPr>
          <p:cNvPr id="199" name="Google Shape;199;p22"/>
          <p:cNvSpPr txBox="1"/>
          <p:nvPr/>
        </p:nvSpPr>
        <p:spPr>
          <a:xfrm>
            <a:off x="6781800" y="2047875"/>
            <a:ext cx="4438650" cy="335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Il 50%</a:t>
            </a:r>
            <a:r>
              <a:rPr lang="en-US" sz="1650" b="0" i="0" u="none" strike="noStrike" cap="none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 degli esuli sono minori sotto i 18 anni.</a:t>
            </a:r>
            <a:endParaRPr/>
          </a:p>
        </p:txBody>
      </p:sp>
      <p:sp>
        <p:nvSpPr>
          <p:cNvPr id="200" name="Google Shape;200;p22"/>
          <p:cNvSpPr txBox="1"/>
          <p:nvPr/>
        </p:nvSpPr>
        <p:spPr>
          <a:xfrm>
            <a:off x="6781800" y="2525910"/>
            <a:ext cx="4438650" cy="670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L'85%</a:t>
            </a:r>
            <a:r>
              <a:rPr lang="en-US" sz="1650" b="0" i="0" u="none" strike="noStrike" cap="none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 dei rifugiati è accolto da paesi in via di sviluppo.</a:t>
            </a:r>
            <a:endParaRPr/>
          </a:p>
        </p:txBody>
      </p:sp>
      <p:sp>
        <p:nvSpPr>
          <p:cNvPr id="201" name="Google Shape;201;p22"/>
          <p:cNvSpPr txBox="1"/>
          <p:nvPr/>
        </p:nvSpPr>
        <p:spPr>
          <a:xfrm>
            <a:off x="6781800" y="3339107"/>
            <a:ext cx="4438650" cy="1005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Questi numeri ricordano che l'asilo non è un'emergenza, ma una sfida strutturale della nostra epoca.</a:t>
            </a:r>
            <a:endParaRPr/>
          </a:p>
        </p:txBody>
      </p:sp>
      <p:sp>
        <p:nvSpPr>
          <p:cNvPr id="202" name="Google Shape;202;p22"/>
          <p:cNvSpPr txBox="1"/>
          <p:nvPr/>
        </p:nvSpPr>
        <p:spPr>
          <a:xfrm>
            <a:off x="571500" y="571500"/>
            <a:ext cx="11601450" cy="600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Il Quadro Globale</a:t>
            </a:r>
            <a:endParaRPr/>
          </a:p>
        </p:txBody>
      </p:sp>
      <p:sp>
        <p:nvSpPr>
          <p:cNvPr id="203" name="Google Shape;203;p22"/>
          <p:cNvSpPr/>
          <p:nvPr/>
        </p:nvSpPr>
        <p:spPr>
          <a:xfrm>
            <a:off x="571500" y="1238250"/>
            <a:ext cx="11049000" cy="28575"/>
          </a:xfrm>
          <a:prstGeom prst="rect">
            <a:avLst/>
          </a:prstGeom>
          <a:solidFill>
            <a:srgbClr val="0050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0DF"/>
        </a:solidFill>
        <a:effectLst/>
      </p:bgPr>
    </p:bg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3"/>
          <p:cNvSpPr txBox="1"/>
          <p:nvPr/>
        </p:nvSpPr>
        <p:spPr>
          <a:xfrm>
            <a:off x="571500" y="2455515"/>
            <a:ext cx="11049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64748B"/>
                </a:solidFill>
                <a:latin typeface="DM Sans"/>
                <a:ea typeface="DM Sans"/>
                <a:cs typeface="DM Sans"/>
                <a:sym typeface="DM Sans"/>
              </a:rPr>
              <a:t>PRESENTAZIONE  D</a:t>
            </a:r>
            <a:r>
              <a:rPr lang="en-US" sz="1800">
                <a:solidFill>
                  <a:srgbClr val="64748B"/>
                </a:solidFill>
                <a:latin typeface="DM Sans"/>
                <a:ea typeface="DM Sans"/>
                <a:cs typeface="DM Sans"/>
                <a:sym typeface="DM Sans"/>
              </a:rPr>
              <a:t>I</a:t>
            </a:r>
            <a:endParaRPr/>
          </a:p>
        </p:txBody>
      </p:sp>
      <p:sp>
        <p:nvSpPr>
          <p:cNvPr id="209" name="Google Shape;209;p23"/>
          <p:cNvSpPr txBox="1"/>
          <p:nvPr/>
        </p:nvSpPr>
        <p:spPr>
          <a:xfrm>
            <a:off x="295275" y="3154560"/>
            <a:ext cx="1160145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250" b="1" i="0" u="none" strike="noStrike" cap="none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Matteo Leonardo Filograno</a:t>
            </a:r>
            <a:endParaRPr/>
          </a:p>
        </p:txBody>
      </p:sp>
      <p:sp>
        <p:nvSpPr>
          <p:cNvPr id="210" name="Google Shape;210;p23"/>
          <p:cNvSpPr/>
          <p:nvPr/>
        </p:nvSpPr>
        <p:spPr>
          <a:xfrm>
            <a:off x="5381625" y="4373760"/>
            <a:ext cx="1428750" cy="28575"/>
          </a:xfrm>
          <a:prstGeom prst="rect">
            <a:avLst/>
          </a:prstGeom>
          <a:solidFill>
            <a:srgbClr val="0050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0DF"/>
        </a:solidFill>
        <a:effectLst/>
      </p:bgPr>
    </p:bg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4"/>
          <p:cNvSpPr/>
          <p:nvPr/>
        </p:nvSpPr>
        <p:spPr>
          <a:xfrm>
            <a:off x="571500" y="1647825"/>
            <a:ext cx="110490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24"/>
          <p:cNvSpPr/>
          <p:nvPr/>
        </p:nvSpPr>
        <p:spPr>
          <a:xfrm>
            <a:off x="571500" y="2432595"/>
            <a:ext cx="110490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24"/>
          <p:cNvSpPr/>
          <p:nvPr/>
        </p:nvSpPr>
        <p:spPr>
          <a:xfrm>
            <a:off x="571500" y="3217366"/>
            <a:ext cx="110490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24"/>
          <p:cNvSpPr/>
          <p:nvPr/>
        </p:nvSpPr>
        <p:spPr>
          <a:xfrm>
            <a:off x="571500" y="2423070"/>
            <a:ext cx="11049000" cy="9600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24"/>
          <p:cNvSpPr/>
          <p:nvPr/>
        </p:nvSpPr>
        <p:spPr>
          <a:xfrm>
            <a:off x="571500" y="2423070"/>
            <a:ext cx="11049000" cy="9600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24"/>
          <p:cNvSpPr/>
          <p:nvPr/>
        </p:nvSpPr>
        <p:spPr>
          <a:xfrm>
            <a:off x="571500" y="3207841"/>
            <a:ext cx="11049000" cy="9600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24"/>
          <p:cNvSpPr/>
          <p:nvPr/>
        </p:nvSpPr>
        <p:spPr>
          <a:xfrm>
            <a:off x="571500" y="3207841"/>
            <a:ext cx="11049000" cy="9600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24"/>
          <p:cNvSpPr/>
          <p:nvPr/>
        </p:nvSpPr>
        <p:spPr>
          <a:xfrm>
            <a:off x="571500" y="4190702"/>
            <a:ext cx="11049000" cy="9600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24"/>
          <p:cNvSpPr/>
          <p:nvPr/>
        </p:nvSpPr>
        <p:spPr>
          <a:xfrm>
            <a:off x="571500" y="4190702"/>
            <a:ext cx="11049000" cy="9600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4" name="Google Shape;224;p2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" y="1797248"/>
            <a:ext cx="857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24"/>
          <p:cNvSpPr txBox="1"/>
          <p:nvPr/>
        </p:nvSpPr>
        <p:spPr>
          <a:xfrm>
            <a:off x="1666875" y="1771650"/>
            <a:ext cx="9953700" cy="169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https://www.analisidellopera.it/wp-content/uploads/2019/12/Botticelli_Dante_Alighieri.jpg</a:t>
            </a:r>
            <a:endParaRPr sz="1100">
              <a:solidFill>
                <a:srgbClr val="334155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26" name="Google Shape;226;p24"/>
          <p:cNvSpPr txBox="1"/>
          <p:nvPr/>
        </p:nvSpPr>
        <p:spPr>
          <a:xfrm>
            <a:off x="1666875" y="2000250"/>
            <a:ext cx="9953700" cy="215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Source: </a:t>
            </a:r>
            <a:r>
              <a:rPr lang="en-US" sz="1400">
                <a:solidFill>
                  <a:srgbClr val="4F46E5"/>
                </a:solidFill>
                <a:latin typeface="DM Sans"/>
                <a:ea typeface="DM Sans"/>
                <a:cs typeface="DM Sans"/>
                <a:sym typeface="DM Sans"/>
              </a:rPr>
              <a:t>www.analisidellopera.it</a:t>
            </a:r>
            <a:endParaRPr sz="1400">
              <a:solidFill>
                <a:srgbClr val="334155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227" name="Google Shape;227;p2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582019"/>
            <a:ext cx="857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24"/>
          <p:cNvSpPr txBox="1"/>
          <p:nvPr/>
        </p:nvSpPr>
        <p:spPr>
          <a:xfrm>
            <a:off x="1666875" y="2552700"/>
            <a:ext cx="9953700" cy="169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https://www.linguisticotrento.it/giornalino/wp-content/uploads/2022/04/migrazione1.png</a:t>
            </a:r>
            <a:endParaRPr sz="1100">
              <a:solidFill>
                <a:srgbClr val="334155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29" name="Google Shape;229;p24"/>
          <p:cNvSpPr txBox="1"/>
          <p:nvPr/>
        </p:nvSpPr>
        <p:spPr>
          <a:xfrm>
            <a:off x="1666875" y="2781300"/>
            <a:ext cx="9953700" cy="215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Source: </a:t>
            </a:r>
            <a:r>
              <a:rPr lang="en-US" sz="1400">
                <a:solidFill>
                  <a:srgbClr val="4F46E5"/>
                </a:solidFill>
                <a:latin typeface="DM Sans"/>
                <a:ea typeface="DM Sans"/>
                <a:cs typeface="DM Sans"/>
                <a:sym typeface="DM Sans"/>
              </a:rPr>
              <a:t>www.linguisticotrento.it</a:t>
            </a:r>
            <a:endParaRPr sz="1400">
              <a:solidFill>
                <a:srgbClr val="334155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230" name="Google Shape;230;p24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1500" y="3465909"/>
            <a:ext cx="857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24"/>
          <p:cNvSpPr txBox="1"/>
          <p:nvPr/>
        </p:nvSpPr>
        <p:spPr>
          <a:xfrm>
            <a:off x="1666875" y="3333750"/>
            <a:ext cx="9953700" cy="93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5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https://blogger.googleusercontent.com/img/b/R29vZ2xl/AVvXsEi6bbSCXji8_bwjbF1IZl2lJuzKufhwYPkqCUoZ9q0oy6d6k-XAhiIzIw3gZE-w8fKz14-QOKK_Vetpq7pkE29B9baPntS1XkXuG0fPOHyesTRhz1gsC2Jqw9JuIVZ6YHYive5mwrD6m2x9/s1600/Articolo+10+Copy+%25281%2529.jpg</a:t>
            </a:r>
            <a:endParaRPr sz="605">
              <a:solidFill>
                <a:srgbClr val="334155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32" name="Google Shape;232;p24"/>
          <p:cNvSpPr txBox="1"/>
          <p:nvPr/>
        </p:nvSpPr>
        <p:spPr>
          <a:xfrm>
            <a:off x="1666875" y="3790950"/>
            <a:ext cx="9953700" cy="215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Source: </a:t>
            </a:r>
            <a:r>
              <a:rPr lang="en-US" sz="1400">
                <a:solidFill>
                  <a:srgbClr val="4F46E5"/>
                </a:solidFill>
                <a:latin typeface="DM Sans"/>
                <a:ea typeface="DM Sans"/>
                <a:cs typeface="DM Sans"/>
                <a:sym typeface="DM Sans"/>
              </a:rPr>
              <a:t>cittadinanzaecostituzione-bosa.blogspot.com</a:t>
            </a:r>
            <a:endParaRPr sz="1400">
              <a:solidFill>
                <a:srgbClr val="334155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233" name="Google Shape;233;p24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1500" y="4349650"/>
            <a:ext cx="857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24"/>
          <p:cNvSpPr txBox="1"/>
          <p:nvPr/>
        </p:nvSpPr>
        <p:spPr>
          <a:xfrm>
            <a:off x="1666875" y="4324350"/>
            <a:ext cx="9953700" cy="169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https://www.ibs.it/images/9788868651305_0_0_536_0_75.jpg</a:t>
            </a:r>
            <a:endParaRPr sz="1100">
              <a:solidFill>
                <a:srgbClr val="334155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35" name="Google Shape;235;p24"/>
          <p:cNvSpPr txBox="1"/>
          <p:nvPr/>
        </p:nvSpPr>
        <p:spPr>
          <a:xfrm>
            <a:off x="1666875" y="4552950"/>
            <a:ext cx="9953700" cy="215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Source: </a:t>
            </a:r>
            <a:r>
              <a:rPr lang="en-US" sz="1400">
                <a:solidFill>
                  <a:srgbClr val="4F46E5"/>
                </a:solidFill>
                <a:latin typeface="DM Sans"/>
                <a:ea typeface="DM Sans"/>
                <a:cs typeface="DM Sans"/>
                <a:sym typeface="DM Sans"/>
              </a:rPr>
              <a:t>www.ibs.it</a:t>
            </a:r>
            <a:endParaRPr sz="1400">
              <a:solidFill>
                <a:srgbClr val="334155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36" name="Google Shape;236;p24"/>
          <p:cNvSpPr txBox="1"/>
          <p:nvPr/>
        </p:nvSpPr>
        <p:spPr>
          <a:xfrm>
            <a:off x="571500" y="571500"/>
            <a:ext cx="116016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Fonti</a:t>
            </a:r>
            <a:endParaRPr/>
          </a:p>
        </p:txBody>
      </p:sp>
      <p:sp>
        <p:nvSpPr>
          <p:cNvPr id="237" name="Google Shape;237;p24"/>
          <p:cNvSpPr/>
          <p:nvPr/>
        </p:nvSpPr>
        <p:spPr>
          <a:xfrm>
            <a:off x="571500" y="1238250"/>
            <a:ext cx="11049000" cy="28500"/>
          </a:xfrm>
          <a:prstGeom prst="rect">
            <a:avLst/>
          </a:prstGeom>
          <a:solidFill>
            <a:srgbClr val="0050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554</Words>
  <Application>Microsoft Office PowerPoint</Application>
  <PresentationFormat>Widescreen</PresentationFormat>
  <Paragraphs>65</Paragraphs>
  <Slides>12</Slides>
  <Notes>12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7" baseType="lpstr">
      <vt:lpstr>Arial</vt:lpstr>
      <vt:lpstr>Merriweather</vt:lpstr>
      <vt:lpstr>Calibri</vt:lpstr>
      <vt:lpstr>DM Sans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Utente11</dc:creator>
  <cp:lastModifiedBy>spagnoloinformatica@gmail.com</cp:lastModifiedBy>
  <cp:revision>2</cp:revision>
  <dcterms:modified xsi:type="dcterms:W3CDTF">2026-05-31T08:06:08Z</dcterms:modified>
</cp:coreProperties>
</file>