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PT Sans Bold" panose="020B0604020202020204" charset="0"/>
      <p:regular r:id="rId13"/>
      <p:bold r:id="rId14"/>
    </p:embeddedFont>
    <p:embeddedFont>
      <p:font typeface="Calibri" panose="020F0502020204030204" pitchFamily="34" charset="0"/>
      <p:regular r:id="rId15"/>
      <p:bold r:id="rId16"/>
      <p:italic r:id="rId17"/>
      <p:boldItalic r:id="rId18"/>
    </p:embeddedFont>
    <p:embeddedFont>
      <p:font typeface="Nunito Bold" panose="020B0604020202020204" charset="0"/>
      <p:regular r:id="rId19"/>
    </p:embeddedFont>
    <p:embeddedFont>
      <p:font typeface="PT Sans" panose="020B0604020202020204" charset="0"/>
      <p:regular r:id="rId20"/>
      <p:bold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2" d="100"/>
          <a:sy n="62" d="100"/>
        </p:scale>
        <p:origin x="27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30.05.2026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grpSp>
        <p:nvGrpSpPr>
          <p:cNvPr id="6" name="Group 6"/>
          <p:cNvGrpSpPr/>
          <p:nvPr/>
        </p:nvGrpSpPr>
        <p:grpSpPr>
          <a:xfrm>
            <a:off x="11430000" y="0"/>
            <a:ext cx="6858000" cy="10287000"/>
            <a:chOff x="0" y="0"/>
            <a:chExt cx="9144000" cy="13716000"/>
          </a:xfrm>
        </p:grpSpPr>
        <p:sp>
          <p:nvSpPr>
            <p:cNvPr id="7" name="Freeform 7"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it-IT" noProof="0" dirty="0"/>
            </a:p>
          </p:txBody>
        </p:sp>
      </p:grpSp>
      <p:sp>
        <p:nvSpPr>
          <p:cNvPr id="8" name="TextBox 8"/>
          <p:cNvSpPr txBox="1"/>
          <p:nvPr/>
        </p:nvSpPr>
        <p:spPr>
          <a:xfrm>
            <a:off x="1047150" y="3135516"/>
            <a:ext cx="9335691" cy="2338235"/>
          </a:xfrm>
          <a:prstGeom prst="rect">
            <a:avLst/>
          </a:prstGeom>
        </p:spPr>
        <p:txBody>
          <a:bodyPr lIns="0" tIns="0" rIns="0" bIns="0" rtlCol="0" anchor="t">
            <a:spAutoFit/>
          </a:bodyPr>
          <a:lstStyle/>
          <a:p>
            <a:pPr algn="l">
              <a:lnSpc>
                <a:spcPts val="6000"/>
              </a:lnSpc>
            </a:pPr>
            <a:r>
              <a:rPr lang="it-IT" sz="4800" b="1" noProof="0" dirty="0">
                <a:solidFill>
                  <a:srgbClr val="FFFFFF"/>
                </a:solidFill>
                <a:latin typeface="Nunito Bold"/>
                <a:ea typeface="Nunito Bold"/>
                <a:cs typeface="Nunito Bold"/>
                <a:sym typeface="Nunito Bold"/>
              </a:rPr>
              <a:t>La trappola </a:t>
            </a:r>
            <a:r>
              <a:rPr lang="it-IT" sz="4800" b="1" dirty="0">
                <a:solidFill>
                  <a:srgbClr val="FFFFFF"/>
                </a:solidFill>
                <a:latin typeface="Nunito Bold"/>
                <a:ea typeface="Nunito Bold"/>
                <a:cs typeface="Nunito Bold"/>
                <a:sym typeface="Nunito Bold"/>
              </a:rPr>
              <a:t>digitale</a:t>
            </a:r>
            <a:r>
              <a:rPr lang="it-IT" sz="4800" b="1" noProof="0" dirty="0">
                <a:solidFill>
                  <a:srgbClr val="FFFFFF"/>
                </a:solidFill>
                <a:latin typeface="Nunito Bold"/>
                <a:ea typeface="Nunito Bold"/>
                <a:cs typeface="Nunito Bold"/>
                <a:sym typeface="Nunito Bold"/>
              </a:rPr>
              <a:t>: giovani e dipendenza dai dispositivi </a:t>
            </a:r>
            <a:r>
              <a:rPr lang="it-IT" sz="4800" b="1" dirty="0">
                <a:solidFill>
                  <a:srgbClr val="FFFFFF"/>
                </a:solidFill>
                <a:latin typeface="Nunito Bold"/>
                <a:ea typeface="Nunito Bold"/>
                <a:cs typeface="Nunito Bold"/>
                <a:sym typeface="Nunito Bold"/>
              </a:rPr>
              <a:t>e</a:t>
            </a:r>
            <a:r>
              <a:rPr lang="it-IT" sz="4800" b="1" noProof="0" dirty="0" err="1">
                <a:solidFill>
                  <a:srgbClr val="FFFFFF"/>
                </a:solidFill>
                <a:latin typeface="Nunito Bold"/>
                <a:ea typeface="Nunito Bold"/>
                <a:cs typeface="Nunito Bold"/>
                <a:sym typeface="Nunito Bold"/>
              </a:rPr>
              <a:t>lettronici</a:t>
            </a:r>
            <a:endParaRPr lang="it-IT" sz="4800" b="1" noProof="0" dirty="0">
              <a:solidFill>
                <a:srgbClr val="FFFFFF"/>
              </a:solidFill>
              <a:latin typeface="Nunito Bold"/>
              <a:ea typeface="Nunito Bold"/>
              <a:cs typeface="Nunito Bold"/>
              <a:sym typeface="Nunito Bold"/>
            </a:endParaRPr>
          </a:p>
        </p:txBody>
      </p:sp>
      <p:sp>
        <p:nvSpPr>
          <p:cNvPr id="9" name="TextBox 9"/>
          <p:cNvSpPr txBox="1"/>
          <p:nvPr/>
        </p:nvSpPr>
        <p:spPr>
          <a:xfrm>
            <a:off x="1047150" y="5790162"/>
            <a:ext cx="9335691" cy="1332605"/>
          </a:xfrm>
          <a:prstGeom prst="rect">
            <a:avLst/>
          </a:prstGeom>
        </p:spPr>
        <p:txBody>
          <a:bodyPr lIns="0" tIns="0" rIns="0" bIns="0" rtlCol="0" anchor="t">
            <a:spAutoFit/>
          </a:bodyPr>
          <a:lstStyle/>
          <a:p>
            <a:pPr algn="l">
              <a:lnSpc>
                <a:spcPts val="3200"/>
              </a:lnSpc>
            </a:pPr>
            <a:r>
              <a:rPr lang="it-IT" sz="2000" noProof="0" dirty="0">
                <a:solidFill>
                  <a:srgbClr val="FFFFFF"/>
                </a:solidFill>
                <a:latin typeface="PT Sans"/>
                <a:ea typeface="PT Sans"/>
                <a:cs typeface="PT Sans"/>
                <a:sym typeface="PT Sans"/>
              </a:rPr>
              <a:t>Un'analisi approfondita sul rapporto sempre più complesso tra i giovani e i dispositivi elettronici: dati allarmanti, conseguenze nascoste e strategie concrete per ritrovare l'equilibrio digitale.</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1152805" y="1434566"/>
            <a:ext cx="10555786" cy="761747"/>
          </a:xfrm>
          <a:prstGeom prst="rect">
            <a:avLst/>
          </a:prstGeom>
        </p:spPr>
        <p:txBody>
          <a:bodyPr lIns="0" tIns="0" rIns="0" bIns="0" rtlCol="0" anchor="t">
            <a:spAutoFit/>
          </a:bodyPr>
          <a:lstStyle/>
          <a:p>
            <a:pPr algn="l">
              <a:lnSpc>
                <a:spcPts val="6000"/>
              </a:lnSpc>
            </a:pPr>
            <a:r>
              <a:rPr lang="it-IT" sz="4800" b="1" noProof="0" dirty="0">
                <a:solidFill>
                  <a:srgbClr val="FFFFFF"/>
                </a:solidFill>
                <a:latin typeface="Nunito Bold"/>
                <a:ea typeface="Nunito Bold"/>
                <a:cs typeface="Nunito Bold"/>
                <a:sym typeface="Nunito Bold"/>
              </a:rPr>
              <a:t>Il </a:t>
            </a:r>
            <a:r>
              <a:rPr lang="it-IT" sz="4800" b="1" dirty="0">
                <a:solidFill>
                  <a:srgbClr val="FFFFFF"/>
                </a:solidFill>
                <a:latin typeface="Nunito Bold"/>
                <a:ea typeface="Nunito Bold"/>
                <a:cs typeface="Nunito Bold"/>
                <a:sym typeface="Nunito Bold"/>
              </a:rPr>
              <a:t>m</a:t>
            </a:r>
            <a:r>
              <a:rPr lang="it-IT" sz="4800" b="1" noProof="0" dirty="0">
                <a:solidFill>
                  <a:srgbClr val="FFFFFF"/>
                </a:solidFill>
                <a:latin typeface="Nunito Bold"/>
                <a:ea typeface="Nunito Bold"/>
                <a:cs typeface="Nunito Bold"/>
                <a:sym typeface="Nunito Bold"/>
              </a:rPr>
              <a:t>ondo connesso dei nostri ragazzi</a:t>
            </a:r>
          </a:p>
        </p:txBody>
      </p:sp>
      <p:sp>
        <p:nvSpPr>
          <p:cNvPr id="10" name="TextBox 10"/>
          <p:cNvSpPr txBox="1"/>
          <p:nvPr/>
        </p:nvSpPr>
        <p:spPr>
          <a:xfrm>
            <a:off x="1047150" y="3353543"/>
            <a:ext cx="16193691" cy="1751409"/>
          </a:xfrm>
          <a:prstGeom prst="rect">
            <a:avLst/>
          </a:prstGeom>
        </p:spPr>
        <p:txBody>
          <a:bodyPr lIns="0" tIns="0" rIns="0" bIns="0" rtlCol="0" anchor="t">
            <a:spAutoFit/>
          </a:bodyPr>
          <a:lstStyle/>
          <a:p>
            <a:pPr algn="l">
              <a:lnSpc>
                <a:spcPts val="3200"/>
              </a:lnSpc>
            </a:pPr>
            <a:r>
              <a:rPr lang="it-IT" sz="2000" noProof="0" dirty="0">
                <a:solidFill>
                  <a:srgbClr val="FFFFFF"/>
                </a:solidFill>
                <a:latin typeface="PT Sans"/>
                <a:ea typeface="PT Sans"/>
                <a:cs typeface="PT Sans"/>
                <a:sym typeface="PT Sans"/>
              </a:rPr>
              <a:t>Viviamo in un'epoca in cui la connessione digitale è diventata una dimensione fondamentale della vita quotidiana, in particolare per le nuove generazioni. Smartphone, tablet, console e social network non sono più semplici strumenti di intrattenimento: sono diventati ambienti sociali, spazi di identità e riferimenti emotivi imprescindibili per bambini e adolescenti. Comprendere la portata di questo fenomeno è il primo passo per affrontarlo con consapevolezza.</a:t>
            </a:r>
          </a:p>
        </p:txBody>
      </p:sp>
      <p:grpSp>
        <p:nvGrpSpPr>
          <p:cNvPr id="11" name="Group 11"/>
          <p:cNvGrpSpPr/>
          <p:nvPr/>
        </p:nvGrpSpPr>
        <p:grpSpPr>
          <a:xfrm>
            <a:off x="1032862" y="5385197"/>
            <a:ext cx="5251847" cy="3245348"/>
            <a:chOff x="0" y="0"/>
            <a:chExt cx="7002462" cy="4327131"/>
          </a:xfrm>
        </p:grpSpPr>
        <p:sp>
          <p:nvSpPr>
            <p:cNvPr id="12" name="Freeform 12"/>
            <p:cNvSpPr/>
            <p:nvPr/>
          </p:nvSpPr>
          <p:spPr>
            <a:xfrm>
              <a:off x="19050" y="19050"/>
              <a:ext cx="6964299" cy="4289044"/>
            </a:xfrm>
            <a:custGeom>
              <a:avLst/>
              <a:gdLst/>
              <a:ahLst/>
              <a:cxnLst/>
              <a:rect l="l" t="t" r="r" b="b"/>
              <a:pathLst>
                <a:path w="6964299" h="4289044">
                  <a:moveTo>
                    <a:pt x="0" y="523621"/>
                  </a:moveTo>
                  <a:cubicBezTo>
                    <a:pt x="0" y="234442"/>
                    <a:pt x="235204" y="0"/>
                    <a:pt x="525399" y="0"/>
                  </a:cubicBezTo>
                  <a:lnTo>
                    <a:pt x="6438900" y="0"/>
                  </a:lnTo>
                  <a:cubicBezTo>
                    <a:pt x="6729095" y="0"/>
                    <a:pt x="6964299" y="234442"/>
                    <a:pt x="6964299" y="523621"/>
                  </a:cubicBezTo>
                  <a:lnTo>
                    <a:pt x="6964299" y="3765423"/>
                  </a:lnTo>
                  <a:cubicBezTo>
                    <a:pt x="6964299" y="4054602"/>
                    <a:pt x="6729095" y="4289044"/>
                    <a:pt x="6438900" y="4289044"/>
                  </a:cubicBezTo>
                  <a:lnTo>
                    <a:pt x="525399" y="4289044"/>
                  </a:lnTo>
                  <a:cubicBezTo>
                    <a:pt x="235204" y="4289044"/>
                    <a:pt x="0" y="4054602"/>
                    <a:pt x="0" y="3765423"/>
                  </a:cubicBezTo>
                  <a:close/>
                </a:path>
              </a:pathLst>
            </a:custGeom>
            <a:solidFill>
              <a:srgbClr val="00002E"/>
            </a:solidFill>
          </p:spPr>
          <p:txBody>
            <a:bodyPr/>
            <a:lstStyle/>
            <a:p>
              <a:endParaRPr lang="it-IT" noProof="0" dirty="0"/>
            </a:p>
          </p:txBody>
        </p:sp>
        <p:sp>
          <p:nvSpPr>
            <p:cNvPr id="13" name="Freeform 13"/>
            <p:cNvSpPr/>
            <p:nvPr/>
          </p:nvSpPr>
          <p:spPr>
            <a:xfrm>
              <a:off x="0" y="0"/>
              <a:ext cx="7002399" cy="4327144"/>
            </a:xfrm>
            <a:custGeom>
              <a:avLst/>
              <a:gdLst/>
              <a:ahLst/>
              <a:cxnLst/>
              <a:rect l="l" t="t" r="r" b="b"/>
              <a:pathLst>
                <a:path w="7002399" h="4327144">
                  <a:moveTo>
                    <a:pt x="0" y="542671"/>
                  </a:moveTo>
                  <a:cubicBezTo>
                    <a:pt x="0" y="242951"/>
                    <a:pt x="243840" y="0"/>
                    <a:pt x="544449" y="0"/>
                  </a:cubicBezTo>
                  <a:lnTo>
                    <a:pt x="6457950" y="0"/>
                  </a:lnTo>
                  <a:lnTo>
                    <a:pt x="6457950" y="19050"/>
                  </a:lnTo>
                  <a:lnTo>
                    <a:pt x="6457950" y="0"/>
                  </a:lnTo>
                  <a:cubicBezTo>
                    <a:pt x="6758559" y="0"/>
                    <a:pt x="7002399" y="242951"/>
                    <a:pt x="7002399" y="542671"/>
                  </a:cubicBezTo>
                  <a:lnTo>
                    <a:pt x="6983349" y="542671"/>
                  </a:lnTo>
                  <a:lnTo>
                    <a:pt x="7002399" y="542671"/>
                  </a:lnTo>
                  <a:lnTo>
                    <a:pt x="7002399" y="3784473"/>
                  </a:lnTo>
                  <a:lnTo>
                    <a:pt x="6983349" y="3784473"/>
                  </a:lnTo>
                  <a:lnTo>
                    <a:pt x="7002399" y="3784473"/>
                  </a:lnTo>
                  <a:cubicBezTo>
                    <a:pt x="7002399" y="4084320"/>
                    <a:pt x="6758559" y="4327144"/>
                    <a:pt x="6457950" y="4327144"/>
                  </a:cubicBezTo>
                  <a:lnTo>
                    <a:pt x="6457950" y="4308094"/>
                  </a:lnTo>
                  <a:lnTo>
                    <a:pt x="6457950" y="4327144"/>
                  </a:lnTo>
                  <a:lnTo>
                    <a:pt x="544449" y="4327144"/>
                  </a:lnTo>
                  <a:lnTo>
                    <a:pt x="544449" y="4308094"/>
                  </a:lnTo>
                  <a:lnTo>
                    <a:pt x="544449" y="4327144"/>
                  </a:lnTo>
                  <a:cubicBezTo>
                    <a:pt x="243840" y="4327144"/>
                    <a:pt x="0" y="4084193"/>
                    <a:pt x="0" y="3784473"/>
                  </a:cubicBezTo>
                  <a:lnTo>
                    <a:pt x="0" y="542671"/>
                  </a:lnTo>
                  <a:lnTo>
                    <a:pt x="19050" y="542671"/>
                  </a:lnTo>
                  <a:lnTo>
                    <a:pt x="0" y="542671"/>
                  </a:lnTo>
                  <a:moveTo>
                    <a:pt x="38100" y="542671"/>
                  </a:moveTo>
                  <a:lnTo>
                    <a:pt x="38100" y="3784473"/>
                  </a:lnTo>
                  <a:lnTo>
                    <a:pt x="19050" y="3784473"/>
                  </a:lnTo>
                  <a:lnTo>
                    <a:pt x="38100" y="3784473"/>
                  </a:lnTo>
                  <a:cubicBezTo>
                    <a:pt x="38100" y="4063111"/>
                    <a:pt x="264795" y="4289044"/>
                    <a:pt x="544449" y="4289044"/>
                  </a:cubicBezTo>
                  <a:lnTo>
                    <a:pt x="6457950" y="4289044"/>
                  </a:lnTo>
                  <a:cubicBezTo>
                    <a:pt x="6737731" y="4289044"/>
                    <a:pt x="6964299" y="4063111"/>
                    <a:pt x="6964299" y="3784473"/>
                  </a:cubicBezTo>
                  <a:lnTo>
                    <a:pt x="6964299" y="542671"/>
                  </a:lnTo>
                  <a:cubicBezTo>
                    <a:pt x="6964426" y="264033"/>
                    <a:pt x="6737731" y="38100"/>
                    <a:pt x="6457950" y="38100"/>
                  </a:cubicBezTo>
                  <a:lnTo>
                    <a:pt x="544449" y="38100"/>
                  </a:lnTo>
                  <a:lnTo>
                    <a:pt x="544449" y="19050"/>
                  </a:lnTo>
                  <a:lnTo>
                    <a:pt x="544449" y="38100"/>
                  </a:lnTo>
                  <a:cubicBezTo>
                    <a:pt x="264795" y="38100"/>
                    <a:pt x="38100" y="264033"/>
                    <a:pt x="38100" y="542671"/>
                  </a:cubicBezTo>
                  <a:close/>
                </a:path>
              </a:pathLst>
            </a:custGeom>
            <a:solidFill>
              <a:srgbClr val="F2B42D"/>
            </a:solidFill>
          </p:spPr>
          <p:txBody>
            <a:bodyPr/>
            <a:lstStyle/>
            <a:p>
              <a:endParaRPr lang="it-IT" noProof="0" dirty="0"/>
            </a:p>
          </p:txBody>
        </p:sp>
      </p:grpSp>
      <p:sp>
        <p:nvSpPr>
          <p:cNvPr id="14" name="TextBox 14"/>
          <p:cNvSpPr txBox="1"/>
          <p:nvPr/>
        </p:nvSpPr>
        <p:spPr>
          <a:xfrm>
            <a:off x="1337520" y="5680319"/>
            <a:ext cx="3420666" cy="394545"/>
          </a:xfrm>
          <a:prstGeom prst="rect">
            <a:avLst/>
          </a:prstGeom>
        </p:spPr>
        <p:txBody>
          <a:bodyPr lIns="0" tIns="0" rIns="0" bIns="0" rtlCol="0" anchor="t">
            <a:spAutoFit/>
          </a:bodyPr>
          <a:lstStyle/>
          <a:p>
            <a:pPr algn="l">
              <a:lnSpc>
                <a:spcPts val="3000"/>
              </a:lnSpc>
            </a:pPr>
            <a:r>
              <a:rPr lang="it-IT" sz="2400" b="1" noProof="0" dirty="0">
                <a:solidFill>
                  <a:srgbClr val="FFFFFF"/>
                </a:solidFill>
                <a:latin typeface="Nunito Bold"/>
                <a:ea typeface="Nunito Bold"/>
                <a:cs typeface="Nunito Bold"/>
                <a:sym typeface="Nunito Bold"/>
              </a:rPr>
              <a:t> Connessione Precoce</a:t>
            </a:r>
          </a:p>
        </p:txBody>
      </p:sp>
      <p:sp>
        <p:nvSpPr>
          <p:cNvPr id="15" name="TextBox 15"/>
          <p:cNvSpPr txBox="1"/>
          <p:nvPr/>
        </p:nvSpPr>
        <p:spPr>
          <a:xfrm>
            <a:off x="1372688" y="6426913"/>
            <a:ext cx="4642542" cy="1751409"/>
          </a:xfrm>
          <a:prstGeom prst="rect">
            <a:avLst/>
          </a:prstGeom>
        </p:spPr>
        <p:txBody>
          <a:bodyPr lIns="0" tIns="0" rIns="0" bIns="0" rtlCol="0" anchor="t">
            <a:spAutoFit/>
          </a:bodyPr>
          <a:lstStyle/>
          <a:p>
            <a:pPr algn="l">
              <a:lnSpc>
                <a:spcPts val="3200"/>
              </a:lnSpc>
            </a:pPr>
            <a:r>
              <a:rPr lang="it-IT" sz="2000" noProof="0" dirty="0">
                <a:solidFill>
                  <a:srgbClr val="FFFFFF"/>
                </a:solidFill>
                <a:latin typeface="PT Sans"/>
                <a:ea typeface="PT Sans"/>
                <a:cs typeface="PT Sans"/>
                <a:sym typeface="PT Sans"/>
              </a:rPr>
              <a:t>I bambini iniziano ad usare dispositivi digitali sempre più presto, spesso prima dei 6 anni, con accesso a contenuti video, giochi e app interattive.</a:t>
            </a:r>
          </a:p>
        </p:txBody>
      </p:sp>
      <p:grpSp>
        <p:nvGrpSpPr>
          <p:cNvPr id="16" name="Group 16"/>
          <p:cNvGrpSpPr/>
          <p:nvPr/>
        </p:nvGrpSpPr>
        <p:grpSpPr>
          <a:xfrm>
            <a:off x="6517929" y="5385197"/>
            <a:ext cx="5251999" cy="3245348"/>
            <a:chOff x="0" y="0"/>
            <a:chExt cx="7002666" cy="4327131"/>
          </a:xfrm>
        </p:grpSpPr>
        <p:sp>
          <p:nvSpPr>
            <p:cNvPr id="17" name="Freeform 17"/>
            <p:cNvSpPr/>
            <p:nvPr/>
          </p:nvSpPr>
          <p:spPr>
            <a:xfrm>
              <a:off x="19050" y="19050"/>
              <a:ext cx="6964553" cy="4289044"/>
            </a:xfrm>
            <a:custGeom>
              <a:avLst/>
              <a:gdLst/>
              <a:ahLst/>
              <a:cxnLst/>
              <a:rect l="l" t="t" r="r" b="b"/>
              <a:pathLst>
                <a:path w="6964553" h="4289044">
                  <a:moveTo>
                    <a:pt x="0" y="523621"/>
                  </a:moveTo>
                  <a:cubicBezTo>
                    <a:pt x="0" y="234442"/>
                    <a:pt x="235204" y="0"/>
                    <a:pt x="525399" y="0"/>
                  </a:cubicBezTo>
                  <a:lnTo>
                    <a:pt x="6439154" y="0"/>
                  </a:lnTo>
                  <a:cubicBezTo>
                    <a:pt x="6729349" y="0"/>
                    <a:pt x="6964553" y="234442"/>
                    <a:pt x="6964553" y="523621"/>
                  </a:cubicBezTo>
                  <a:lnTo>
                    <a:pt x="6964553" y="3765423"/>
                  </a:lnTo>
                  <a:cubicBezTo>
                    <a:pt x="6964553" y="4054602"/>
                    <a:pt x="6729349" y="4289044"/>
                    <a:pt x="6439154" y="4289044"/>
                  </a:cubicBezTo>
                  <a:lnTo>
                    <a:pt x="525399" y="4289044"/>
                  </a:lnTo>
                  <a:cubicBezTo>
                    <a:pt x="235204" y="4289044"/>
                    <a:pt x="0" y="4054602"/>
                    <a:pt x="0" y="3765423"/>
                  </a:cubicBezTo>
                  <a:close/>
                </a:path>
              </a:pathLst>
            </a:custGeom>
            <a:solidFill>
              <a:srgbClr val="00002E"/>
            </a:solidFill>
          </p:spPr>
          <p:txBody>
            <a:bodyPr/>
            <a:lstStyle/>
            <a:p>
              <a:endParaRPr lang="it-IT" noProof="0" dirty="0"/>
            </a:p>
          </p:txBody>
        </p:sp>
        <p:sp>
          <p:nvSpPr>
            <p:cNvPr id="18" name="Freeform 18"/>
            <p:cNvSpPr/>
            <p:nvPr/>
          </p:nvSpPr>
          <p:spPr>
            <a:xfrm>
              <a:off x="0" y="0"/>
              <a:ext cx="7002653" cy="4327144"/>
            </a:xfrm>
            <a:custGeom>
              <a:avLst/>
              <a:gdLst/>
              <a:ahLst/>
              <a:cxnLst/>
              <a:rect l="l" t="t" r="r" b="b"/>
              <a:pathLst>
                <a:path w="7002653" h="4327144">
                  <a:moveTo>
                    <a:pt x="0" y="542671"/>
                  </a:moveTo>
                  <a:cubicBezTo>
                    <a:pt x="0" y="242951"/>
                    <a:pt x="243840" y="0"/>
                    <a:pt x="544449" y="0"/>
                  </a:cubicBezTo>
                  <a:lnTo>
                    <a:pt x="6458204" y="0"/>
                  </a:lnTo>
                  <a:lnTo>
                    <a:pt x="6458204" y="19050"/>
                  </a:lnTo>
                  <a:lnTo>
                    <a:pt x="6458204" y="0"/>
                  </a:lnTo>
                  <a:cubicBezTo>
                    <a:pt x="6758813" y="0"/>
                    <a:pt x="7002653" y="242951"/>
                    <a:pt x="7002653" y="542671"/>
                  </a:cubicBezTo>
                  <a:lnTo>
                    <a:pt x="6983603" y="542671"/>
                  </a:lnTo>
                  <a:lnTo>
                    <a:pt x="7002653" y="542671"/>
                  </a:lnTo>
                  <a:lnTo>
                    <a:pt x="7002653" y="3784473"/>
                  </a:lnTo>
                  <a:lnTo>
                    <a:pt x="6983603" y="3784473"/>
                  </a:lnTo>
                  <a:lnTo>
                    <a:pt x="7002653" y="3784473"/>
                  </a:lnTo>
                  <a:cubicBezTo>
                    <a:pt x="7002653" y="4084320"/>
                    <a:pt x="6758813" y="4327144"/>
                    <a:pt x="6458204" y="4327144"/>
                  </a:cubicBezTo>
                  <a:lnTo>
                    <a:pt x="6458204" y="4308094"/>
                  </a:lnTo>
                  <a:lnTo>
                    <a:pt x="6458204" y="4327144"/>
                  </a:lnTo>
                  <a:lnTo>
                    <a:pt x="544449" y="4327144"/>
                  </a:lnTo>
                  <a:lnTo>
                    <a:pt x="544449" y="4308094"/>
                  </a:lnTo>
                  <a:lnTo>
                    <a:pt x="544449" y="4327144"/>
                  </a:lnTo>
                  <a:cubicBezTo>
                    <a:pt x="243840" y="4327144"/>
                    <a:pt x="0" y="4084193"/>
                    <a:pt x="0" y="3784473"/>
                  </a:cubicBezTo>
                  <a:lnTo>
                    <a:pt x="0" y="542671"/>
                  </a:lnTo>
                  <a:lnTo>
                    <a:pt x="19050" y="542671"/>
                  </a:lnTo>
                  <a:lnTo>
                    <a:pt x="0" y="542671"/>
                  </a:lnTo>
                  <a:moveTo>
                    <a:pt x="38100" y="542671"/>
                  </a:moveTo>
                  <a:lnTo>
                    <a:pt x="38100" y="3784473"/>
                  </a:lnTo>
                  <a:lnTo>
                    <a:pt x="19050" y="3784473"/>
                  </a:lnTo>
                  <a:lnTo>
                    <a:pt x="38100" y="3784473"/>
                  </a:lnTo>
                  <a:cubicBezTo>
                    <a:pt x="38100" y="4063111"/>
                    <a:pt x="264795" y="4289044"/>
                    <a:pt x="544449" y="4289044"/>
                  </a:cubicBezTo>
                  <a:lnTo>
                    <a:pt x="6458204" y="4289044"/>
                  </a:lnTo>
                  <a:cubicBezTo>
                    <a:pt x="6737985" y="4289044"/>
                    <a:pt x="6964553" y="4063111"/>
                    <a:pt x="6964553" y="3784473"/>
                  </a:cubicBezTo>
                  <a:lnTo>
                    <a:pt x="6964553" y="542671"/>
                  </a:lnTo>
                  <a:cubicBezTo>
                    <a:pt x="6964553" y="264033"/>
                    <a:pt x="6737858" y="38100"/>
                    <a:pt x="6458204" y="38100"/>
                  </a:cubicBezTo>
                  <a:lnTo>
                    <a:pt x="544449" y="38100"/>
                  </a:lnTo>
                  <a:lnTo>
                    <a:pt x="544449" y="19050"/>
                  </a:lnTo>
                  <a:lnTo>
                    <a:pt x="544449" y="38100"/>
                  </a:lnTo>
                  <a:cubicBezTo>
                    <a:pt x="264795" y="38100"/>
                    <a:pt x="38100" y="264033"/>
                    <a:pt x="38100" y="542671"/>
                  </a:cubicBezTo>
                  <a:close/>
                </a:path>
              </a:pathLst>
            </a:custGeom>
            <a:solidFill>
              <a:srgbClr val="D7425E"/>
            </a:solidFill>
          </p:spPr>
          <p:txBody>
            <a:bodyPr/>
            <a:lstStyle/>
            <a:p>
              <a:endParaRPr lang="it-IT" noProof="0" dirty="0"/>
            </a:p>
          </p:txBody>
        </p:sp>
      </p:grpSp>
      <p:sp>
        <p:nvSpPr>
          <p:cNvPr id="19" name="TextBox 19"/>
          <p:cNvSpPr txBox="1"/>
          <p:nvPr/>
        </p:nvSpPr>
        <p:spPr>
          <a:xfrm>
            <a:off x="6822577" y="5680319"/>
            <a:ext cx="3166910" cy="377860"/>
          </a:xfrm>
          <a:prstGeom prst="rect">
            <a:avLst/>
          </a:prstGeom>
        </p:spPr>
        <p:txBody>
          <a:bodyPr lIns="0" tIns="0" rIns="0" bIns="0" rtlCol="0" anchor="t">
            <a:spAutoFit/>
          </a:bodyPr>
          <a:lstStyle/>
          <a:p>
            <a:pPr algn="l">
              <a:lnSpc>
                <a:spcPts val="3000"/>
              </a:lnSpc>
            </a:pPr>
            <a:r>
              <a:rPr lang="it-IT" sz="2400" b="1" noProof="0" dirty="0">
                <a:solidFill>
                  <a:srgbClr val="FFFFFF"/>
                </a:solidFill>
                <a:latin typeface="Nunito Bold"/>
                <a:ea typeface="Nunito Bold"/>
                <a:cs typeface="Nunito Bold"/>
                <a:sym typeface="Nunito Bold"/>
              </a:rPr>
              <a:t>Presenza Pervasiva</a:t>
            </a:r>
          </a:p>
        </p:txBody>
      </p:sp>
      <p:sp>
        <p:nvSpPr>
          <p:cNvPr id="20" name="TextBox 20"/>
          <p:cNvSpPr txBox="1"/>
          <p:nvPr/>
        </p:nvSpPr>
        <p:spPr>
          <a:xfrm>
            <a:off x="6822577" y="6390675"/>
            <a:ext cx="4642695" cy="2170214"/>
          </a:xfrm>
          <a:prstGeom prst="rect">
            <a:avLst/>
          </a:prstGeom>
        </p:spPr>
        <p:txBody>
          <a:bodyPr lIns="0" tIns="0" rIns="0" bIns="0" rtlCol="0" anchor="t">
            <a:spAutoFit/>
          </a:bodyPr>
          <a:lstStyle/>
          <a:p>
            <a:pPr algn="l">
              <a:lnSpc>
                <a:spcPts val="3200"/>
              </a:lnSpc>
            </a:pPr>
            <a:r>
              <a:rPr lang="it-IT" sz="2000" noProof="0" dirty="0">
                <a:solidFill>
                  <a:srgbClr val="FFFFFF"/>
                </a:solidFill>
                <a:latin typeface="PT Sans"/>
                <a:ea typeface="PT Sans"/>
                <a:cs typeface="PT Sans"/>
                <a:sym typeface="PT Sans"/>
              </a:rPr>
              <a:t>I dispositivi accompagnano ogni momento della giornata: dalla colazione al momento del sonno, spesso senza interruzioni significative o supervisione adulta.</a:t>
            </a:r>
          </a:p>
        </p:txBody>
      </p:sp>
      <p:grpSp>
        <p:nvGrpSpPr>
          <p:cNvPr id="21" name="Group 21"/>
          <p:cNvGrpSpPr/>
          <p:nvPr/>
        </p:nvGrpSpPr>
        <p:grpSpPr>
          <a:xfrm>
            <a:off x="12003138" y="5385197"/>
            <a:ext cx="5251999" cy="3245348"/>
            <a:chOff x="0" y="0"/>
            <a:chExt cx="7002666" cy="4327131"/>
          </a:xfrm>
        </p:grpSpPr>
        <p:sp>
          <p:nvSpPr>
            <p:cNvPr id="22" name="Freeform 22"/>
            <p:cNvSpPr/>
            <p:nvPr/>
          </p:nvSpPr>
          <p:spPr>
            <a:xfrm>
              <a:off x="19050" y="19050"/>
              <a:ext cx="6964553" cy="4289044"/>
            </a:xfrm>
            <a:custGeom>
              <a:avLst/>
              <a:gdLst/>
              <a:ahLst/>
              <a:cxnLst/>
              <a:rect l="l" t="t" r="r" b="b"/>
              <a:pathLst>
                <a:path w="6964553" h="4289044">
                  <a:moveTo>
                    <a:pt x="0" y="523621"/>
                  </a:moveTo>
                  <a:cubicBezTo>
                    <a:pt x="0" y="234442"/>
                    <a:pt x="235204" y="0"/>
                    <a:pt x="525399" y="0"/>
                  </a:cubicBezTo>
                  <a:lnTo>
                    <a:pt x="6439154" y="0"/>
                  </a:lnTo>
                  <a:cubicBezTo>
                    <a:pt x="6729349" y="0"/>
                    <a:pt x="6964553" y="234442"/>
                    <a:pt x="6964553" y="523621"/>
                  </a:cubicBezTo>
                  <a:lnTo>
                    <a:pt x="6964553" y="3765423"/>
                  </a:lnTo>
                  <a:cubicBezTo>
                    <a:pt x="6964553" y="4054602"/>
                    <a:pt x="6729349" y="4289044"/>
                    <a:pt x="6439154" y="4289044"/>
                  </a:cubicBezTo>
                  <a:lnTo>
                    <a:pt x="525399" y="4289044"/>
                  </a:lnTo>
                  <a:cubicBezTo>
                    <a:pt x="235204" y="4289044"/>
                    <a:pt x="0" y="4054602"/>
                    <a:pt x="0" y="3765423"/>
                  </a:cubicBezTo>
                  <a:close/>
                </a:path>
              </a:pathLst>
            </a:custGeom>
            <a:solidFill>
              <a:srgbClr val="00002E"/>
            </a:solidFill>
          </p:spPr>
          <p:txBody>
            <a:bodyPr/>
            <a:lstStyle/>
            <a:p>
              <a:endParaRPr lang="it-IT" noProof="0" dirty="0"/>
            </a:p>
          </p:txBody>
        </p:sp>
        <p:sp>
          <p:nvSpPr>
            <p:cNvPr id="23" name="Freeform 23"/>
            <p:cNvSpPr/>
            <p:nvPr/>
          </p:nvSpPr>
          <p:spPr>
            <a:xfrm>
              <a:off x="0" y="0"/>
              <a:ext cx="7002653" cy="4327144"/>
            </a:xfrm>
            <a:custGeom>
              <a:avLst/>
              <a:gdLst/>
              <a:ahLst/>
              <a:cxnLst/>
              <a:rect l="l" t="t" r="r" b="b"/>
              <a:pathLst>
                <a:path w="7002653" h="4327144">
                  <a:moveTo>
                    <a:pt x="0" y="542671"/>
                  </a:moveTo>
                  <a:cubicBezTo>
                    <a:pt x="0" y="242951"/>
                    <a:pt x="243840" y="0"/>
                    <a:pt x="544449" y="0"/>
                  </a:cubicBezTo>
                  <a:lnTo>
                    <a:pt x="6458204" y="0"/>
                  </a:lnTo>
                  <a:lnTo>
                    <a:pt x="6458204" y="19050"/>
                  </a:lnTo>
                  <a:lnTo>
                    <a:pt x="6458204" y="0"/>
                  </a:lnTo>
                  <a:cubicBezTo>
                    <a:pt x="6758813" y="0"/>
                    <a:pt x="7002653" y="242951"/>
                    <a:pt x="7002653" y="542671"/>
                  </a:cubicBezTo>
                  <a:lnTo>
                    <a:pt x="6983603" y="542671"/>
                  </a:lnTo>
                  <a:lnTo>
                    <a:pt x="7002653" y="542671"/>
                  </a:lnTo>
                  <a:lnTo>
                    <a:pt x="7002653" y="3784473"/>
                  </a:lnTo>
                  <a:lnTo>
                    <a:pt x="6983603" y="3784473"/>
                  </a:lnTo>
                  <a:lnTo>
                    <a:pt x="7002653" y="3784473"/>
                  </a:lnTo>
                  <a:cubicBezTo>
                    <a:pt x="7002653" y="4084320"/>
                    <a:pt x="6758813" y="4327144"/>
                    <a:pt x="6458204" y="4327144"/>
                  </a:cubicBezTo>
                  <a:lnTo>
                    <a:pt x="6458204" y="4308094"/>
                  </a:lnTo>
                  <a:lnTo>
                    <a:pt x="6458204" y="4327144"/>
                  </a:lnTo>
                  <a:lnTo>
                    <a:pt x="544449" y="4327144"/>
                  </a:lnTo>
                  <a:lnTo>
                    <a:pt x="544449" y="4308094"/>
                  </a:lnTo>
                  <a:lnTo>
                    <a:pt x="544449" y="4327144"/>
                  </a:lnTo>
                  <a:cubicBezTo>
                    <a:pt x="243840" y="4327144"/>
                    <a:pt x="0" y="4084193"/>
                    <a:pt x="0" y="3784473"/>
                  </a:cubicBezTo>
                  <a:lnTo>
                    <a:pt x="0" y="542671"/>
                  </a:lnTo>
                  <a:lnTo>
                    <a:pt x="19050" y="542671"/>
                  </a:lnTo>
                  <a:lnTo>
                    <a:pt x="0" y="542671"/>
                  </a:lnTo>
                  <a:moveTo>
                    <a:pt x="38100" y="542671"/>
                  </a:moveTo>
                  <a:lnTo>
                    <a:pt x="38100" y="3784473"/>
                  </a:lnTo>
                  <a:lnTo>
                    <a:pt x="19050" y="3784473"/>
                  </a:lnTo>
                  <a:lnTo>
                    <a:pt x="38100" y="3784473"/>
                  </a:lnTo>
                  <a:cubicBezTo>
                    <a:pt x="38100" y="4063111"/>
                    <a:pt x="264795" y="4289044"/>
                    <a:pt x="544449" y="4289044"/>
                  </a:cubicBezTo>
                  <a:lnTo>
                    <a:pt x="6458204" y="4289044"/>
                  </a:lnTo>
                  <a:cubicBezTo>
                    <a:pt x="6737985" y="4289044"/>
                    <a:pt x="6964553" y="4063111"/>
                    <a:pt x="6964553" y="3784473"/>
                  </a:cubicBezTo>
                  <a:lnTo>
                    <a:pt x="6964553" y="542671"/>
                  </a:lnTo>
                  <a:cubicBezTo>
                    <a:pt x="6964553" y="264033"/>
                    <a:pt x="6737858" y="38100"/>
                    <a:pt x="6458204" y="38100"/>
                  </a:cubicBezTo>
                  <a:lnTo>
                    <a:pt x="544449" y="38100"/>
                  </a:lnTo>
                  <a:lnTo>
                    <a:pt x="544449" y="19050"/>
                  </a:lnTo>
                  <a:lnTo>
                    <a:pt x="544449" y="38100"/>
                  </a:lnTo>
                  <a:cubicBezTo>
                    <a:pt x="264795" y="38100"/>
                    <a:pt x="38100" y="264033"/>
                    <a:pt x="38100" y="542671"/>
                  </a:cubicBezTo>
                  <a:close/>
                </a:path>
              </a:pathLst>
            </a:custGeom>
            <a:solidFill>
              <a:srgbClr val="DD785E"/>
            </a:solidFill>
          </p:spPr>
          <p:txBody>
            <a:bodyPr/>
            <a:lstStyle/>
            <a:p>
              <a:endParaRPr lang="it-IT" noProof="0" dirty="0"/>
            </a:p>
          </p:txBody>
        </p:sp>
      </p:grpSp>
      <p:sp>
        <p:nvSpPr>
          <p:cNvPr id="24" name="TextBox 24"/>
          <p:cNvSpPr txBox="1"/>
          <p:nvPr/>
        </p:nvSpPr>
        <p:spPr>
          <a:xfrm>
            <a:off x="12307786" y="5680319"/>
            <a:ext cx="3080147" cy="377860"/>
          </a:xfrm>
          <a:prstGeom prst="rect">
            <a:avLst/>
          </a:prstGeom>
        </p:spPr>
        <p:txBody>
          <a:bodyPr lIns="0" tIns="0" rIns="0" bIns="0" rtlCol="0" anchor="t">
            <a:spAutoFit/>
          </a:bodyPr>
          <a:lstStyle/>
          <a:p>
            <a:pPr algn="l">
              <a:lnSpc>
                <a:spcPts val="3000"/>
              </a:lnSpc>
            </a:pPr>
            <a:r>
              <a:rPr lang="it-IT" sz="2400" b="1" noProof="0" dirty="0">
                <a:solidFill>
                  <a:srgbClr val="FFFFFF"/>
                </a:solidFill>
                <a:latin typeface="Nunito Bold"/>
                <a:ea typeface="Nunito Bold"/>
                <a:cs typeface="Nunito Bold"/>
                <a:sym typeface="Nunito Bold"/>
              </a:rPr>
              <a:t>Rischio Crescente</a:t>
            </a:r>
          </a:p>
        </p:txBody>
      </p:sp>
      <p:sp>
        <p:nvSpPr>
          <p:cNvPr id="25" name="TextBox 25"/>
          <p:cNvSpPr txBox="1"/>
          <p:nvPr/>
        </p:nvSpPr>
        <p:spPr>
          <a:xfrm>
            <a:off x="12307786" y="6155684"/>
            <a:ext cx="4642695" cy="1751409"/>
          </a:xfrm>
          <a:prstGeom prst="rect">
            <a:avLst/>
          </a:prstGeom>
        </p:spPr>
        <p:txBody>
          <a:bodyPr lIns="0" tIns="0" rIns="0" bIns="0" rtlCol="0" anchor="t">
            <a:spAutoFit/>
          </a:bodyPr>
          <a:lstStyle/>
          <a:p>
            <a:pPr algn="l">
              <a:lnSpc>
                <a:spcPts val="3200"/>
              </a:lnSpc>
            </a:pPr>
            <a:r>
              <a:rPr lang="it-IT" sz="2000" noProof="0" dirty="0">
                <a:solidFill>
                  <a:srgbClr val="FFFFFF"/>
                </a:solidFill>
                <a:latin typeface="PT Sans"/>
                <a:ea typeface="PT Sans"/>
                <a:cs typeface="PT Sans"/>
                <a:sym typeface="PT Sans"/>
              </a:rPr>
              <a:t>La dipendenza tecnologica è in aumento costante tra i giovani italiani, con un incremento misurato anno su anno che richiede interventi urgenti e mirati.</a:t>
            </a: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0" y="-266700"/>
            <a:ext cx="18288000" cy="10287000"/>
            <a:chOff x="345084" y="14871"/>
            <a:chExt cx="24384000" cy="13716000"/>
          </a:xfrm>
        </p:grpSpPr>
        <p:sp>
          <p:nvSpPr>
            <p:cNvPr id="5" name="Freeform 5"/>
            <p:cNvSpPr/>
            <p:nvPr/>
          </p:nvSpPr>
          <p:spPr>
            <a:xfrm>
              <a:off x="345084" y="14871"/>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1553318" y="1064571"/>
            <a:ext cx="13793991" cy="630136"/>
          </a:xfrm>
          <a:prstGeom prst="rect">
            <a:avLst/>
          </a:prstGeom>
        </p:spPr>
        <p:txBody>
          <a:bodyPr lIns="0" tIns="0" rIns="0" bIns="0" rtlCol="0" anchor="t">
            <a:spAutoFit/>
          </a:bodyPr>
          <a:lstStyle/>
          <a:p>
            <a:pPr algn="l">
              <a:lnSpc>
                <a:spcPts val="4700"/>
              </a:lnSpc>
            </a:pPr>
            <a:r>
              <a:rPr lang="it-IT" sz="3700" b="1" noProof="0" dirty="0">
                <a:solidFill>
                  <a:srgbClr val="FFFFFF"/>
                </a:solidFill>
                <a:latin typeface="Nunito Bold"/>
                <a:ea typeface="Nunito Bold"/>
                <a:cs typeface="Nunito Bold"/>
                <a:sym typeface="Nunito Bold"/>
              </a:rPr>
              <a:t>77% degli Adolescenti Italiani si dichiara dipendente dai device</a:t>
            </a:r>
          </a:p>
        </p:txBody>
      </p:sp>
      <p:grpSp>
        <p:nvGrpSpPr>
          <p:cNvPr id="10" name="Group 10"/>
          <p:cNvGrpSpPr/>
          <p:nvPr/>
        </p:nvGrpSpPr>
        <p:grpSpPr>
          <a:xfrm>
            <a:off x="1406128" y="1934318"/>
            <a:ext cx="7635478" cy="3843928"/>
            <a:chOff x="0" y="0"/>
            <a:chExt cx="10180638" cy="5125237"/>
          </a:xfrm>
        </p:grpSpPr>
        <p:sp>
          <p:nvSpPr>
            <p:cNvPr id="11" name="Freeform 11"/>
            <p:cNvSpPr/>
            <p:nvPr/>
          </p:nvSpPr>
          <p:spPr>
            <a:xfrm>
              <a:off x="0" y="0"/>
              <a:ext cx="10180701" cy="5125212"/>
            </a:xfrm>
            <a:custGeom>
              <a:avLst/>
              <a:gdLst/>
              <a:ahLst/>
              <a:cxnLst/>
              <a:rect l="l" t="t" r="r" b="b"/>
              <a:pathLst>
                <a:path w="10180701" h="5125212">
                  <a:moveTo>
                    <a:pt x="0" y="654558"/>
                  </a:moveTo>
                  <a:cubicBezTo>
                    <a:pt x="0" y="292989"/>
                    <a:pt x="292989" y="0"/>
                    <a:pt x="654558" y="0"/>
                  </a:cubicBezTo>
                  <a:lnTo>
                    <a:pt x="9526143" y="0"/>
                  </a:lnTo>
                  <a:cubicBezTo>
                    <a:pt x="9887586" y="0"/>
                    <a:pt x="10180701" y="292989"/>
                    <a:pt x="10180701" y="654558"/>
                  </a:cubicBezTo>
                  <a:lnTo>
                    <a:pt x="10180701" y="4470654"/>
                  </a:lnTo>
                  <a:cubicBezTo>
                    <a:pt x="10180701" y="4832096"/>
                    <a:pt x="9887713" y="5125212"/>
                    <a:pt x="9526143" y="5125212"/>
                  </a:cubicBezTo>
                  <a:lnTo>
                    <a:pt x="654558" y="5125212"/>
                  </a:lnTo>
                  <a:cubicBezTo>
                    <a:pt x="292989" y="5125212"/>
                    <a:pt x="0" y="4832223"/>
                    <a:pt x="0" y="4470654"/>
                  </a:cubicBezTo>
                  <a:close/>
                </a:path>
              </a:pathLst>
            </a:custGeom>
            <a:solidFill>
              <a:srgbClr val="F2B42D">
                <a:alpha val="56078"/>
              </a:srgbClr>
            </a:solidFill>
          </p:spPr>
          <p:txBody>
            <a:bodyPr/>
            <a:lstStyle/>
            <a:p>
              <a:endParaRPr lang="it-IT" noProof="0" dirty="0"/>
            </a:p>
          </p:txBody>
        </p:sp>
      </p:grpSp>
      <p:sp>
        <p:nvSpPr>
          <p:cNvPr id="12" name="TextBox 12"/>
          <p:cNvSpPr txBox="1"/>
          <p:nvPr/>
        </p:nvSpPr>
        <p:spPr>
          <a:xfrm>
            <a:off x="1610620" y="2084489"/>
            <a:ext cx="2406406" cy="310305"/>
          </a:xfrm>
          <a:prstGeom prst="rect">
            <a:avLst/>
          </a:prstGeom>
        </p:spPr>
        <p:txBody>
          <a:bodyPr lIns="0" tIns="0" rIns="0" bIns="0" rtlCol="0" anchor="t">
            <a:spAutoFit/>
          </a:bodyPr>
          <a:lstStyle/>
          <a:p>
            <a:pPr algn="l">
              <a:lnSpc>
                <a:spcPts val="2300"/>
              </a:lnSpc>
            </a:pPr>
            <a:r>
              <a:rPr lang="it-IT" sz="1800" b="1" noProof="0" dirty="0">
                <a:solidFill>
                  <a:srgbClr val="000000"/>
                </a:solidFill>
                <a:latin typeface="Nunito Bold"/>
                <a:ea typeface="Nunito Bold"/>
                <a:cs typeface="Nunito Bold"/>
                <a:sym typeface="Nunito Bold"/>
              </a:rPr>
              <a:t>Il quadro generale</a:t>
            </a:r>
          </a:p>
        </p:txBody>
      </p:sp>
      <p:sp>
        <p:nvSpPr>
          <p:cNvPr id="13" name="TextBox 13"/>
          <p:cNvSpPr txBox="1"/>
          <p:nvPr/>
        </p:nvSpPr>
        <p:spPr>
          <a:xfrm>
            <a:off x="1610620" y="2525916"/>
            <a:ext cx="7226494" cy="2067373"/>
          </a:xfrm>
          <a:prstGeom prst="rect">
            <a:avLst/>
          </a:prstGeom>
        </p:spPr>
        <p:txBody>
          <a:bodyPr lIns="0" tIns="0" rIns="0" bIns="0" rtlCol="0" anchor="t">
            <a:spAutoFit/>
          </a:bodyPr>
          <a:lstStyle/>
          <a:p>
            <a:pPr algn="l">
              <a:lnSpc>
                <a:spcPts val="2200"/>
              </a:lnSpc>
            </a:pPr>
            <a:r>
              <a:rPr lang="it-IT" sz="1600" noProof="0" dirty="0">
                <a:solidFill>
                  <a:srgbClr val="000000"/>
                </a:solidFill>
                <a:latin typeface="PT Sans"/>
                <a:ea typeface="PT Sans"/>
                <a:cs typeface="PT Sans"/>
                <a:sym typeface="PT Sans"/>
              </a:rPr>
              <a:t>Il dato più significativo emerge chiaramente: quasi quattro adolescenti su cinque in Italia percepiscono sé stessi come dipendenti dai propri dispositivi elettronici. Un riconoscimento che, per quanto prezioso, non si traduce automaticamente in un cambiamento dei comportamenti. La crescita di cinque punti percentuali in un solo anno — dal 72,6% nel 2024 all'attuale 77% — segnala un'accelerazione preoccupante del fenomeno, che richiede attenzione immediata da parte di famiglie, scuole e istituzioni.</a:t>
            </a:r>
          </a:p>
        </p:txBody>
      </p:sp>
      <p:sp>
        <p:nvSpPr>
          <p:cNvPr id="14" name="TextBox 14"/>
          <p:cNvSpPr txBox="1"/>
          <p:nvPr/>
        </p:nvSpPr>
        <p:spPr>
          <a:xfrm>
            <a:off x="9402813" y="2084489"/>
            <a:ext cx="4458595" cy="310305"/>
          </a:xfrm>
          <a:prstGeom prst="rect">
            <a:avLst/>
          </a:prstGeom>
        </p:spPr>
        <p:txBody>
          <a:bodyPr lIns="0" tIns="0" rIns="0" bIns="0" rtlCol="0" anchor="t">
            <a:spAutoFit/>
          </a:bodyPr>
          <a:lstStyle/>
          <a:p>
            <a:pPr algn="l">
              <a:lnSpc>
                <a:spcPts val="2300"/>
              </a:lnSpc>
            </a:pPr>
            <a:r>
              <a:rPr lang="it-IT" sz="1800" b="1" noProof="0" dirty="0">
                <a:solidFill>
                  <a:srgbClr val="FFFFFF"/>
                </a:solidFill>
                <a:latin typeface="Nunito Bold"/>
                <a:ea typeface="Nunito Bold"/>
                <a:cs typeface="Nunito Bold"/>
                <a:sym typeface="Nunito Bold"/>
              </a:rPr>
              <a:t>Distribuzione della dipendenza percepita</a:t>
            </a:r>
          </a:p>
        </p:txBody>
      </p:sp>
      <p:sp>
        <p:nvSpPr>
          <p:cNvPr id="15" name="TextBox 15"/>
          <p:cNvSpPr txBox="1"/>
          <p:nvPr/>
        </p:nvSpPr>
        <p:spPr>
          <a:xfrm>
            <a:off x="9402813" y="2525916"/>
            <a:ext cx="7341098" cy="319830"/>
          </a:xfrm>
          <a:prstGeom prst="rect">
            <a:avLst/>
          </a:prstGeom>
        </p:spPr>
        <p:txBody>
          <a:bodyPr lIns="0" tIns="0" rIns="0" bIns="0" rtlCol="0" anchor="t">
            <a:spAutoFit/>
          </a:bodyPr>
          <a:lstStyle/>
          <a:p>
            <a:pPr algn="l">
              <a:lnSpc>
                <a:spcPts val="2200"/>
              </a:lnSpc>
            </a:pPr>
            <a:r>
              <a:rPr lang="it-IT" sz="1600" noProof="0" dirty="0">
                <a:solidFill>
                  <a:srgbClr val="FFFFFF"/>
                </a:solidFill>
                <a:latin typeface="PT Sans"/>
                <a:ea typeface="PT Sans"/>
                <a:cs typeface="PT Sans"/>
                <a:sym typeface="PT Sans"/>
              </a:rPr>
              <a:t>I dati si articolano in tre categorie distinte che fotografano la gravità del problema:</a:t>
            </a:r>
          </a:p>
        </p:txBody>
      </p:sp>
      <p:sp>
        <p:nvSpPr>
          <p:cNvPr id="16" name="TextBox 16"/>
          <p:cNvSpPr txBox="1"/>
          <p:nvPr/>
        </p:nvSpPr>
        <p:spPr>
          <a:xfrm>
            <a:off x="9402813" y="2960932"/>
            <a:ext cx="7341098" cy="2761507"/>
          </a:xfrm>
          <a:prstGeom prst="rect">
            <a:avLst/>
          </a:prstGeom>
        </p:spPr>
        <p:txBody>
          <a:bodyPr lIns="0" tIns="0" rIns="0" bIns="0" rtlCol="0" anchor="t">
            <a:spAutoFit/>
          </a:bodyPr>
          <a:lstStyle/>
          <a:p>
            <a:pPr marL="386080" lvl="1" indent="-193040" algn="l">
              <a:lnSpc>
                <a:spcPts val="2200"/>
              </a:lnSpc>
              <a:buFont typeface="Arial"/>
              <a:buChar char="•"/>
            </a:pPr>
            <a:r>
              <a:rPr lang="it-IT" sz="1600" b="1" noProof="0" dirty="0">
                <a:solidFill>
                  <a:srgbClr val="FFFFFF"/>
                </a:solidFill>
                <a:latin typeface="PT Sans Bold"/>
                <a:ea typeface="PT Sans Bold"/>
                <a:cs typeface="PT Sans Bold"/>
                <a:sym typeface="PT Sans Bold"/>
              </a:rPr>
              <a:t>Dipendenza moderata (41,8%)</a:t>
            </a:r>
            <a:r>
              <a:rPr lang="it-IT" sz="1600" noProof="0" dirty="0">
                <a:solidFill>
                  <a:srgbClr val="FFFFFF"/>
                </a:solidFill>
                <a:latin typeface="PT Sans"/>
                <a:ea typeface="PT Sans"/>
                <a:cs typeface="PT Sans"/>
                <a:sym typeface="PT Sans"/>
              </a:rPr>
              <a:t> — Il gruppo più numeroso. Questi ragazzi riconoscono difficoltà concrete nel limitare l'uso dei device, con impatti sulla concentrazione e le relazioni.</a:t>
            </a:r>
          </a:p>
          <a:p>
            <a:pPr marL="386080" lvl="1" indent="-193040" algn="l">
              <a:lnSpc>
                <a:spcPts val="2200"/>
              </a:lnSpc>
              <a:buFont typeface="Arial"/>
              <a:buChar char="•"/>
            </a:pPr>
            <a:r>
              <a:rPr lang="it-IT" sz="1600" b="1" noProof="0" dirty="0">
                <a:solidFill>
                  <a:srgbClr val="FFFFFF"/>
                </a:solidFill>
                <a:latin typeface="PT Sans Bold"/>
                <a:ea typeface="PT Sans Bold"/>
                <a:cs typeface="PT Sans Bold"/>
                <a:sym typeface="PT Sans Bold"/>
              </a:rPr>
              <a:t>Dipendenza lieve (33,3%)</a:t>
            </a:r>
            <a:r>
              <a:rPr lang="it-IT" sz="1600" noProof="0" dirty="0">
                <a:solidFill>
                  <a:srgbClr val="FFFFFF"/>
                </a:solidFill>
                <a:latin typeface="PT Sans"/>
                <a:ea typeface="PT Sans"/>
                <a:cs typeface="PT Sans"/>
                <a:sym typeface="PT Sans"/>
              </a:rPr>
              <a:t> — Adolescenti che avvertono un certo disagio ma mantengono ancora un certo controllo. Sono però un gruppo a rischio se non si interviene.</a:t>
            </a:r>
          </a:p>
          <a:p>
            <a:pPr marL="386080" lvl="1" indent="-193040" algn="l">
              <a:lnSpc>
                <a:spcPts val="2200"/>
              </a:lnSpc>
              <a:buFont typeface="Arial"/>
              <a:buChar char="•"/>
            </a:pPr>
            <a:r>
              <a:rPr lang="it-IT" sz="1600" b="1" noProof="0" dirty="0">
                <a:solidFill>
                  <a:srgbClr val="FFFFFF"/>
                </a:solidFill>
                <a:latin typeface="PT Sans Bold"/>
                <a:ea typeface="PT Sans Bold"/>
                <a:cs typeface="PT Sans Bold"/>
                <a:sym typeface="PT Sans Bold"/>
              </a:rPr>
              <a:t>Nessuna dipendenza (22,5%)</a:t>
            </a:r>
            <a:r>
              <a:rPr lang="it-IT" sz="1600" noProof="0" dirty="0">
                <a:solidFill>
                  <a:srgbClr val="FFFFFF"/>
                </a:solidFill>
                <a:latin typeface="PT Sans"/>
                <a:ea typeface="PT Sans"/>
                <a:cs typeface="PT Sans"/>
                <a:sym typeface="PT Sans"/>
              </a:rPr>
              <a:t> — Una minoranza che si percepisce come immune al problema. Tuttavia, la percezione soggettiva non sempre corrisponde ai comportamenti reali.</a:t>
            </a:r>
          </a:p>
        </p:txBody>
      </p:sp>
      <p:sp>
        <p:nvSpPr>
          <p:cNvPr id="17" name="TextBox 17"/>
          <p:cNvSpPr txBox="1"/>
          <p:nvPr/>
        </p:nvSpPr>
        <p:spPr>
          <a:xfrm>
            <a:off x="1553318" y="6164904"/>
            <a:ext cx="7490670" cy="570157"/>
          </a:xfrm>
          <a:prstGeom prst="rect">
            <a:avLst/>
          </a:prstGeom>
        </p:spPr>
        <p:txBody>
          <a:bodyPr lIns="0" tIns="0" rIns="0" bIns="0" rtlCol="0" anchor="t">
            <a:spAutoFit/>
          </a:bodyPr>
          <a:lstStyle/>
          <a:p>
            <a:pPr algn="ctr">
              <a:lnSpc>
                <a:spcPts val="5299"/>
              </a:lnSpc>
            </a:pPr>
            <a:r>
              <a:rPr lang="it-IT" sz="5299" b="1" noProof="0" dirty="0">
                <a:solidFill>
                  <a:srgbClr val="FFFFFF"/>
                </a:solidFill>
                <a:latin typeface="Nunito Bold"/>
                <a:ea typeface="Nunito Bold"/>
                <a:cs typeface="Nunito Bold"/>
                <a:sym typeface="Nunito Bold"/>
              </a:rPr>
              <a:t>77%</a:t>
            </a:r>
          </a:p>
        </p:txBody>
      </p:sp>
      <p:sp>
        <p:nvSpPr>
          <p:cNvPr id="18" name="TextBox 18"/>
          <p:cNvSpPr txBox="1"/>
          <p:nvPr/>
        </p:nvSpPr>
        <p:spPr>
          <a:xfrm>
            <a:off x="4084739" y="6947592"/>
            <a:ext cx="2427684" cy="310305"/>
          </a:xfrm>
          <a:prstGeom prst="rect">
            <a:avLst/>
          </a:prstGeom>
        </p:spPr>
        <p:txBody>
          <a:bodyPr lIns="0" tIns="0" rIns="0" bIns="0" rtlCol="0" anchor="t">
            <a:spAutoFit/>
          </a:bodyPr>
          <a:lstStyle/>
          <a:p>
            <a:pPr algn="ctr">
              <a:lnSpc>
                <a:spcPts val="2300"/>
              </a:lnSpc>
            </a:pPr>
            <a:r>
              <a:rPr lang="it-IT" sz="1800" b="1" noProof="0" dirty="0">
                <a:solidFill>
                  <a:srgbClr val="FFFFFF"/>
                </a:solidFill>
                <a:latin typeface="Nunito Bold"/>
                <a:ea typeface="Nunito Bold"/>
                <a:cs typeface="Nunito Bold"/>
                <a:sym typeface="Nunito Bold"/>
              </a:rPr>
              <a:t>Si dichiara dipendente</a:t>
            </a:r>
          </a:p>
        </p:txBody>
      </p:sp>
      <p:sp>
        <p:nvSpPr>
          <p:cNvPr id="19" name="TextBox 19"/>
          <p:cNvSpPr txBox="1"/>
          <p:nvPr/>
        </p:nvSpPr>
        <p:spPr>
          <a:xfrm>
            <a:off x="1553318" y="7325173"/>
            <a:ext cx="7490670" cy="319830"/>
          </a:xfrm>
          <a:prstGeom prst="rect">
            <a:avLst/>
          </a:prstGeom>
        </p:spPr>
        <p:txBody>
          <a:bodyPr lIns="0" tIns="0" rIns="0" bIns="0" rtlCol="0" anchor="t">
            <a:spAutoFit/>
          </a:bodyPr>
          <a:lstStyle/>
          <a:p>
            <a:pPr algn="ctr">
              <a:lnSpc>
                <a:spcPts val="2200"/>
              </a:lnSpc>
            </a:pPr>
            <a:r>
              <a:rPr lang="it-IT" sz="1600" noProof="0" dirty="0">
                <a:solidFill>
                  <a:srgbClr val="FFFFFF"/>
                </a:solidFill>
                <a:latin typeface="PT Sans"/>
                <a:ea typeface="PT Sans"/>
                <a:cs typeface="PT Sans"/>
                <a:sym typeface="PT Sans"/>
              </a:rPr>
              <a:t>Del totale degli adolescenti italiani intervistati</a:t>
            </a:r>
          </a:p>
        </p:txBody>
      </p:sp>
      <p:sp>
        <p:nvSpPr>
          <p:cNvPr id="20" name="TextBox 20"/>
          <p:cNvSpPr txBox="1"/>
          <p:nvPr/>
        </p:nvSpPr>
        <p:spPr>
          <a:xfrm>
            <a:off x="9243717" y="6164904"/>
            <a:ext cx="7490822" cy="570157"/>
          </a:xfrm>
          <a:prstGeom prst="rect">
            <a:avLst/>
          </a:prstGeom>
        </p:spPr>
        <p:txBody>
          <a:bodyPr lIns="0" tIns="0" rIns="0" bIns="0" rtlCol="0" anchor="t">
            <a:spAutoFit/>
          </a:bodyPr>
          <a:lstStyle/>
          <a:p>
            <a:pPr algn="ctr">
              <a:lnSpc>
                <a:spcPts val="5299"/>
              </a:lnSpc>
            </a:pPr>
            <a:r>
              <a:rPr lang="it-IT" sz="5299" b="1" noProof="0" dirty="0">
                <a:solidFill>
                  <a:srgbClr val="FFFFFF"/>
                </a:solidFill>
                <a:latin typeface="Nunito Bold"/>
                <a:ea typeface="Nunito Bold"/>
                <a:cs typeface="Nunito Bold"/>
                <a:sym typeface="Nunito Bold"/>
              </a:rPr>
              <a:t>+5%</a:t>
            </a:r>
          </a:p>
        </p:txBody>
      </p:sp>
      <p:sp>
        <p:nvSpPr>
          <p:cNvPr id="21" name="TextBox 21"/>
          <p:cNvSpPr txBox="1"/>
          <p:nvPr/>
        </p:nvSpPr>
        <p:spPr>
          <a:xfrm>
            <a:off x="11785844" y="6947592"/>
            <a:ext cx="2406406" cy="310305"/>
          </a:xfrm>
          <a:prstGeom prst="rect">
            <a:avLst/>
          </a:prstGeom>
        </p:spPr>
        <p:txBody>
          <a:bodyPr lIns="0" tIns="0" rIns="0" bIns="0" rtlCol="0" anchor="t">
            <a:spAutoFit/>
          </a:bodyPr>
          <a:lstStyle/>
          <a:p>
            <a:pPr algn="ctr">
              <a:lnSpc>
                <a:spcPts val="2300"/>
              </a:lnSpc>
            </a:pPr>
            <a:r>
              <a:rPr lang="it-IT" sz="1800" b="1" noProof="0" dirty="0">
                <a:solidFill>
                  <a:srgbClr val="FFFFFF"/>
                </a:solidFill>
                <a:latin typeface="Nunito Bold"/>
                <a:ea typeface="Nunito Bold"/>
                <a:cs typeface="Nunito Bold"/>
                <a:sym typeface="Nunito Bold"/>
              </a:rPr>
              <a:t>Crescita annuale</a:t>
            </a:r>
          </a:p>
        </p:txBody>
      </p:sp>
      <p:sp>
        <p:nvSpPr>
          <p:cNvPr id="22" name="TextBox 22"/>
          <p:cNvSpPr txBox="1"/>
          <p:nvPr/>
        </p:nvSpPr>
        <p:spPr>
          <a:xfrm>
            <a:off x="9243717" y="7325173"/>
            <a:ext cx="7490822" cy="319830"/>
          </a:xfrm>
          <a:prstGeom prst="rect">
            <a:avLst/>
          </a:prstGeom>
        </p:spPr>
        <p:txBody>
          <a:bodyPr lIns="0" tIns="0" rIns="0" bIns="0" rtlCol="0" anchor="t">
            <a:spAutoFit/>
          </a:bodyPr>
          <a:lstStyle/>
          <a:p>
            <a:pPr algn="ctr">
              <a:lnSpc>
                <a:spcPts val="2200"/>
              </a:lnSpc>
            </a:pPr>
            <a:r>
              <a:rPr lang="it-IT" sz="1600" noProof="0" dirty="0">
                <a:solidFill>
                  <a:srgbClr val="FFFFFF"/>
                </a:solidFill>
                <a:latin typeface="PT Sans"/>
                <a:ea typeface="PT Sans"/>
                <a:cs typeface="PT Sans"/>
                <a:sym typeface="PT Sans"/>
              </a:rPr>
              <a:t>Incremento rispetto al 72,6% registrato nel 2024</a:t>
            </a:r>
          </a:p>
        </p:txBody>
      </p:sp>
      <p:sp>
        <p:nvSpPr>
          <p:cNvPr id="23" name="TextBox 23"/>
          <p:cNvSpPr txBox="1"/>
          <p:nvPr/>
        </p:nvSpPr>
        <p:spPr>
          <a:xfrm>
            <a:off x="1553318" y="8171555"/>
            <a:ext cx="7490670" cy="570157"/>
          </a:xfrm>
          <a:prstGeom prst="rect">
            <a:avLst/>
          </a:prstGeom>
        </p:spPr>
        <p:txBody>
          <a:bodyPr lIns="0" tIns="0" rIns="0" bIns="0" rtlCol="0" anchor="t">
            <a:spAutoFit/>
          </a:bodyPr>
          <a:lstStyle/>
          <a:p>
            <a:pPr algn="ctr">
              <a:lnSpc>
                <a:spcPts val="5299"/>
              </a:lnSpc>
            </a:pPr>
            <a:r>
              <a:rPr lang="it-IT" sz="5299" b="1" noProof="0" dirty="0">
                <a:solidFill>
                  <a:srgbClr val="FFFFFF"/>
                </a:solidFill>
                <a:latin typeface="Nunito Bold"/>
                <a:ea typeface="Nunito Bold"/>
                <a:cs typeface="Nunito Bold"/>
                <a:sym typeface="Nunito Bold"/>
              </a:rPr>
              <a:t>41.8%</a:t>
            </a:r>
          </a:p>
        </p:txBody>
      </p:sp>
      <p:sp>
        <p:nvSpPr>
          <p:cNvPr id="24" name="TextBox 24"/>
          <p:cNvSpPr txBox="1"/>
          <p:nvPr/>
        </p:nvSpPr>
        <p:spPr>
          <a:xfrm>
            <a:off x="4092178" y="8954243"/>
            <a:ext cx="2412806" cy="310305"/>
          </a:xfrm>
          <a:prstGeom prst="rect">
            <a:avLst/>
          </a:prstGeom>
        </p:spPr>
        <p:txBody>
          <a:bodyPr lIns="0" tIns="0" rIns="0" bIns="0" rtlCol="0" anchor="t">
            <a:spAutoFit/>
          </a:bodyPr>
          <a:lstStyle/>
          <a:p>
            <a:pPr algn="ctr">
              <a:lnSpc>
                <a:spcPts val="2300"/>
              </a:lnSpc>
            </a:pPr>
            <a:r>
              <a:rPr lang="it-IT" sz="1800" b="1" noProof="0" dirty="0">
                <a:solidFill>
                  <a:srgbClr val="FFFFFF"/>
                </a:solidFill>
                <a:latin typeface="Nunito Bold"/>
                <a:ea typeface="Nunito Bold"/>
                <a:cs typeface="Nunito Bold"/>
                <a:sym typeface="Nunito Bold"/>
              </a:rPr>
              <a:t>Dipendenza moderata</a:t>
            </a:r>
          </a:p>
        </p:txBody>
      </p:sp>
      <p:sp>
        <p:nvSpPr>
          <p:cNvPr id="25" name="TextBox 25"/>
          <p:cNvSpPr txBox="1"/>
          <p:nvPr/>
        </p:nvSpPr>
        <p:spPr>
          <a:xfrm>
            <a:off x="1553318" y="9331823"/>
            <a:ext cx="7490670" cy="319830"/>
          </a:xfrm>
          <a:prstGeom prst="rect">
            <a:avLst/>
          </a:prstGeom>
        </p:spPr>
        <p:txBody>
          <a:bodyPr lIns="0" tIns="0" rIns="0" bIns="0" rtlCol="0" anchor="t">
            <a:spAutoFit/>
          </a:bodyPr>
          <a:lstStyle/>
          <a:p>
            <a:pPr algn="ctr">
              <a:lnSpc>
                <a:spcPts val="2200"/>
              </a:lnSpc>
            </a:pPr>
            <a:r>
              <a:rPr lang="it-IT" sz="1600" noProof="0" dirty="0">
                <a:solidFill>
                  <a:srgbClr val="FFFFFF"/>
                </a:solidFill>
                <a:latin typeface="PT Sans"/>
                <a:ea typeface="PT Sans"/>
                <a:cs typeface="PT Sans"/>
                <a:sym typeface="PT Sans"/>
              </a:rPr>
              <a:t>La forma più diffusa tra chi si dichiara dipendente</a:t>
            </a:r>
          </a:p>
        </p:txBody>
      </p:sp>
      <p:sp>
        <p:nvSpPr>
          <p:cNvPr id="26" name="TextBox 26"/>
          <p:cNvSpPr txBox="1"/>
          <p:nvPr/>
        </p:nvSpPr>
        <p:spPr>
          <a:xfrm>
            <a:off x="9243717" y="8171555"/>
            <a:ext cx="7490822" cy="570157"/>
          </a:xfrm>
          <a:prstGeom prst="rect">
            <a:avLst/>
          </a:prstGeom>
        </p:spPr>
        <p:txBody>
          <a:bodyPr lIns="0" tIns="0" rIns="0" bIns="0" rtlCol="0" anchor="t">
            <a:spAutoFit/>
          </a:bodyPr>
          <a:lstStyle/>
          <a:p>
            <a:pPr algn="ctr">
              <a:lnSpc>
                <a:spcPts val="5299"/>
              </a:lnSpc>
            </a:pPr>
            <a:r>
              <a:rPr lang="it-IT" sz="5299" b="1" noProof="0" dirty="0">
                <a:solidFill>
                  <a:srgbClr val="FFFFFF"/>
                </a:solidFill>
                <a:latin typeface="Nunito Bold"/>
                <a:ea typeface="Nunito Bold"/>
                <a:cs typeface="Nunito Bold"/>
                <a:sym typeface="Nunito Bold"/>
              </a:rPr>
              <a:t>22.5%</a:t>
            </a:r>
          </a:p>
        </p:txBody>
      </p:sp>
      <p:sp>
        <p:nvSpPr>
          <p:cNvPr id="27" name="TextBox 27"/>
          <p:cNvSpPr txBox="1"/>
          <p:nvPr/>
        </p:nvSpPr>
        <p:spPr>
          <a:xfrm>
            <a:off x="11785844" y="8954243"/>
            <a:ext cx="2406406" cy="310305"/>
          </a:xfrm>
          <a:prstGeom prst="rect">
            <a:avLst/>
          </a:prstGeom>
        </p:spPr>
        <p:txBody>
          <a:bodyPr lIns="0" tIns="0" rIns="0" bIns="0" rtlCol="0" anchor="t">
            <a:spAutoFit/>
          </a:bodyPr>
          <a:lstStyle/>
          <a:p>
            <a:pPr algn="ctr">
              <a:lnSpc>
                <a:spcPts val="2300"/>
              </a:lnSpc>
            </a:pPr>
            <a:r>
              <a:rPr lang="it-IT" sz="1800" b="1" noProof="0" dirty="0">
                <a:solidFill>
                  <a:srgbClr val="FFFFFF"/>
                </a:solidFill>
                <a:latin typeface="Nunito Bold"/>
                <a:ea typeface="Nunito Bold"/>
                <a:cs typeface="Nunito Bold"/>
                <a:sym typeface="Nunito Bold"/>
              </a:rPr>
              <a:t>Nessuna dipendenza</a:t>
            </a:r>
          </a:p>
        </p:txBody>
      </p:sp>
      <p:sp>
        <p:nvSpPr>
          <p:cNvPr id="28" name="TextBox 28"/>
          <p:cNvSpPr txBox="1"/>
          <p:nvPr/>
        </p:nvSpPr>
        <p:spPr>
          <a:xfrm>
            <a:off x="9243717" y="9331823"/>
            <a:ext cx="7490822" cy="319830"/>
          </a:xfrm>
          <a:prstGeom prst="rect">
            <a:avLst/>
          </a:prstGeom>
        </p:spPr>
        <p:txBody>
          <a:bodyPr lIns="0" tIns="0" rIns="0" bIns="0" rtlCol="0" anchor="t">
            <a:spAutoFit/>
          </a:bodyPr>
          <a:lstStyle/>
          <a:p>
            <a:pPr algn="ctr">
              <a:lnSpc>
                <a:spcPts val="2200"/>
              </a:lnSpc>
            </a:pPr>
            <a:r>
              <a:rPr lang="it-IT" sz="1600" noProof="0" dirty="0">
                <a:solidFill>
                  <a:srgbClr val="FFFFFF"/>
                </a:solidFill>
                <a:latin typeface="PT Sans"/>
                <a:ea typeface="PT Sans"/>
                <a:cs typeface="PT Sans"/>
                <a:sym typeface="PT Sans"/>
              </a:rPr>
              <a:t>Solo meno di un quarto non percepisce il problema</a:t>
            </a: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17585" y="25852"/>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899960" y="1392288"/>
            <a:ext cx="9387040" cy="657872"/>
          </a:xfrm>
          <a:prstGeom prst="rect">
            <a:avLst/>
          </a:prstGeom>
        </p:spPr>
        <p:txBody>
          <a:bodyPr wrap="square" lIns="0" tIns="0" rIns="0" bIns="0" rtlCol="0" anchor="t">
            <a:spAutoFit/>
          </a:bodyPr>
          <a:lstStyle/>
          <a:p>
            <a:pPr algn="l">
              <a:lnSpc>
                <a:spcPts val="5200"/>
              </a:lnSpc>
            </a:pPr>
            <a:r>
              <a:rPr lang="it-IT" sz="4100" b="1" noProof="0" dirty="0">
                <a:solidFill>
                  <a:srgbClr val="FFFFFF"/>
                </a:solidFill>
                <a:latin typeface="Nunito Bold"/>
                <a:ea typeface="Nunito Bold"/>
                <a:cs typeface="Nunito Bold"/>
                <a:sym typeface="Nunito Bold"/>
              </a:rPr>
              <a:t>L'invasione digitale inizia presto</a:t>
            </a:r>
          </a:p>
        </p:txBody>
      </p:sp>
      <p:sp>
        <p:nvSpPr>
          <p:cNvPr id="10" name="TextBox 10"/>
          <p:cNvSpPr txBox="1"/>
          <p:nvPr/>
        </p:nvSpPr>
        <p:spPr>
          <a:xfrm>
            <a:off x="899960" y="2315318"/>
            <a:ext cx="16488070" cy="726577"/>
          </a:xfrm>
          <a:prstGeom prst="rect">
            <a:avLst/>
          </a:prstGeom>
        </p:spPr>
        <p:txBody>
          <a:bodyPr lIns="0" tIns="0" rIns="0" bIns="0" rtlCol="0" anchor="t">
            <a:spAutoFit/>
          </a:bodyPr>
          <a:lstStyle/>
          <a:p>
            <a:pPr algn="l">
              <a:lnSpc>
                <a:spcPts val="2600"/>
              </a:lnSpc>
            </a:pPr>
            <a:r>
              <a:rPr lang="it-IT" sz="1700" noProof="0" dirty="0">
                <a:solidFill>
                  <a:srgbClr val="FFFFFF"/>
                </a:solidFill>
                <a:latin typeface="PT Sans"/>
                <a:ea typeface="PT Sans"/>
                <a:cs typeface="PT Sans"/>
                <a:sym typeface="PT Sans"/>
              </a:rPr>
              <a:t>Il problema della dipendenza tecnologica non riguarda soltanto gli adolescenti. I dati mostrano chiaramente come l'esposizione ai dispositivi elettronici inizi in età sempre più precoce, modellando abitudini cognitive ed emotive nei bambini prima ancora che possano valutare criticamente l'impatto di questi strumenti sulla propria vita.</a:t>
            </a:r>
          </a:p>
        </p:txBody>
      </p:sp>
      <p:grpSp>
        <p:nvGrpSpPr>
          <p:cNvPr id="11" name="Group 11"/>
          <p:cNvGrpSpPr/>
          <p:nvPr/>
        </p:nvGrpSpPr>
        <p:grpSpPr>
          <a:xfrm>
            <a:off x="899960" y="5610225"/>
            <a:ext cx="16488070" cy="28575"/>
            <a:chOff x="0" y="0"/>
            <a:chExt cx="21984094" cy="38100"/>
          </a:xfrm>
        </p:grpSpPr>
        <p:sp>
          <p:nvSpPr>
            <p:cNvPr id="12" name="Freeform 12"/>
            <p:cNvSpPr/>
            <p:nvPr/>
          </p:nvSpPr>
          <p:spPr>
            <a:xfrm>
              <a:off x="0" y="0"/>
              <a:ext cx="21984081" cy="38100"/>
            </a:xfrm>
            <a:custGeom>
              <a:avLst/>
              <a:gdLst/>
              <a:ahLst/>
              <a:cxnLst/>
              <a:rect l="l" t="t" r="r" b="b"/>
              <a:pathLst>
                <a:path w="21984081" h="38100">
                  <a:moveTo>
                    <a:pt x="0" y="19050"/>
                  </a:moveTo>
                  <a:cubicBezTo>
                    <a:pt x="0" y="8509"/>
                    <a:pt x="8509" y="0"/>
                    <a:pt x="19050" y="0"/>
                  </a:cubicBezTo>
                  <a:lnTo>
                    <a:pt x="21965031" y="0"/>
                  </a:lnTo>
                  <a:cubicBezTo>
                    <a:pt x="21975572" y="0"/>
                    <a:pt x="21984081" y="8509"/>
                    <a:pt x="21984081" y="19050"/>
                  </a:cubicBezTo>
                  <a:cubicBezTo>
                    <a:pt x="21984081" y="29591"/>
                    <a:pt x="21975572" y="38100"/>
                    <a:pt x="21965031" y="38100"/>
                  </a:cubicBezTo>
                  <a:lnTo>
                    <a:pt x="19050" y="38100"/>
                  </a:lnTo>
                  <a:cubicBezTo>
                    <a:pt x="8509" y="38100"/>
                    <a:pt x="0" y="29591"/>
                    <a:pt x="0" y="19050"/>
                  </a:cubicBezTo>
                  <a:close/>
                </a:path>
              </a:pathLst>
            </a:custGeom>
            <a:solidFill>
              <a:srgbClr val="FFFFFF">
                <a:alpha val="5490"/>
              </a:srgbClr>
            </a:solidFill>
          </p:spPr>
          <p:txBody>
            <a:bodyPr/>
            <a:lstStyle/>
            <a:p>
              <a:endParaRPr lang="it-IT" noProof="0" dirty="0"/>
            </a:p>
          </p:txBody>
        </p:sp>
      </p:grpSp>
      <p:grpSp>
        <p:nvGrpSpPr>
          <p:cNvPr id="13" name="Group 13"/>
          <p:cNvGrpSpPr/>
          <p:nvPr/>
        </p:nvGrpSpPr>
        <p:grpSpPr>
          <a:xfrm>
            <a:off x="4110628" y="4935360"/>
            <a:ext cx="28575" cy="674932"/>
            <a:chOff x="0" y="0"/>
            <a:chExt cx="38100" cy="899909"/>
          </a:xfrm>
        </p:grpSpPr>
        <p:sp>
          <p:nvSpPr>
            <p:cNvPr id="14" name="Freeform 14"/>
            <p:cNvSpPr/>
            <p:nvPr/>
          </p:nvSpPr>
          <p:spPr>
            <a:xfrm>
              <a:off x="0" y="0"/>
              <a:ext cx="38100" cy="899922"/>
            </a:xfrm>
            <a:custGeom>
              <a:avLst/>
              <a:gdLst/>
              <a:ahLst/>
              <a:cxnLst/>
              <a:rect l="l" t="t" r="r" b="b"/>
              <a:pathLst>
                <a:path w="38100" h="899922">
                  <a:moveTo>
                    <a:pt x="0" y="19050"/>
                  </a:moveTo>
                  <a:cubicBezTo>
                    <a:pt x="0" y="8509"/>
                    <a:pt x="8509" y="0"/>
                    <a:pt x="19050" y="0"/>
                  </a:cubicBezTo>
                  <a:cubicBezTo>
                    <a:pt x="29591" y="0"/>
                    <a:pt x="38100" y="8509"/>
                    <a:pt x="38100" y="19050"/>
                  </a:cubicBezTo>
                  <a:lnTo>
                    <a:pt x="38100" y="880872"/>
                  </a:lnTo>
                  <a:cubicBezTo>
                    <a:pt x="38100" y="891413"/>
                    <a:pt x="29591" y="899922"/>
                    <a:pt x="19050" y="899922"/>
                  </a:cubicBezTo>
                  <a:cubicBezTo>
                    <a:pt x="8509" y="899922"/>
                    <a:pt x="0" y="891413"/>
                    <a:pt x="0" y="880872"/>
                  </a:cubicBezTo>
                  <a:close/>
                </a:path>
              </a:pathLst>
            </a:custGeom>
            <a:solidFill>
              <a:srgbClr val="F2B42D"/>
            </a:solidFill>
          </p:spPr>
          <p:txBody>
            <a:bodyPr/>
            <a:lstStyle/>
            <a:p>
              <a:endParaRPr lang="it-IT" noProof="0" dirty="0"/>
            </a:p>
          </p:txBody>
        </p:sp>
      </p:grpSp>
      <p:grpSp>
        <p:nvGrpSpPr>
          <p:cNvPr id="15" name="Group 15"/>
          <p:cNvGrpSpPr/>
          <p:nvPr/>
        </p:nvGrpSpPr>
        <p:grpSpPr>
          <a:xfrm>
            <a:off x="3862388" y="5347621"/>
            <a:ext cx="525218" cy="525218"/>
            <a:chOff x="0" y="0"/>
            <a:chExt cx="700291" cy="700291"/>
          </a:xfrm>
        </p:grpSpPr>
        <p:sp>
          <p:nvSpPr>
            <p:cNvPr id="16" name="Freeform 16"/>
            <p:cNvSpPr/>
            <p:nvPr/>
          </p:nvSpPr>
          <p:spPr>
            <a:xfrm>
              <a:off x="12700" y="12700"/>
              <a:ext cx="674878" cy="674878"/>
            </a:xfrm>
            <a:custGeom>
              <a:avLst/>
              <a:gdLst/>
              <a:ahLst/>
              <a:cxnLst/>
              <a:rect l="l" t="t" r="r" b="b"/>
              <a:pathLst>
                <a:path w="674878" h="674878">
                  <a:moveTo>
                    <a:pt x="0" y="337439"/>
                  </a:moveTo>
                  <a:cubicBezTo>
                    <a:pt x="0" y="151130"/>
                    <a:pt x="151130" y="0"/>
                    <a:pt x="337439" y="0"/>
                  </a:cubicBezTo>
                  <a:cubicBezTo>
                    <a:pt x="523748" y="0"/>
                    <a:pt x="674878" y="151130"/>
                    <a:pt x="674878" y="337439"/>
                  </a:cubicBezTo>
                  <a:cubicBezTo>
                    <a:pt x="674878" y="523748"/>
                    <a:pt x="523748" y="674878"/>
                    <a:pt x="337439" y="674878"/>
                  </a:cubicBezTo>
                  <a:cubicBezTo>
                    <a:pt x="151130" y="674878"/>
                    <a:pt x="0" y="523748"/>
                    <a:pt x="0" y="337439"/>
                  </a:cubicBezTo>
                  <a:close/>
                </a:path>
              </a:pathLst>
            </a:custGeom>
            <a:solidFill>
              <a:srgbClr val="00002E"/>
            </a:solidFill>
          </p:spPr>
          <p:txBody>
            <a:bodyPr/>
            <a:lstStyle/>
            <a:p>
              <a:endParaRPr lang="it-IT" noProof="0" dirty="0"/>
            </a:p>
          </p:txBody>
        </p:sp>
        <p:sp>
          <p:nvSpPr>
            <p:cNvPr id="17" name="Freeform 17"/>
            <p:cNvSpPr/>
            <p:nvPr/>
          </p:nvSpPr>
          <p:spPr>
            <a:xfrm>
              <a:off x="0" y="0"/>
              <a:ext cx="700278" cy="700278"/>
            </a:xfrm>
            <a:custGeom>
              <a:avLst/>
              <a:gdLst/>
              <a:ahLst/>
              <a:cxnLst/>
              <a:rect l="l" t="t" r="r" b="b"/>
              <a:pathLst>
                <a:path w="700278" h="700278">
                  <a:moveTo>
                    <a:pt x="0" y="350139"/>
                  </a:moveTo>
                  <a:cubicBezTo>
                    <a:pt x="0" y="156718"/>
                    <a:pt x="156718" y="0"/>
                    <a:pt x="350139" y="0"/>
                  </a:cubicBezTo>
                  <a:cubicBezTo>
                    <a:pt x="353949" y="0"/>
                    <a:pt x="357632" y="1778"/>
                    <a:pt x="360045" y="4826"/>
                  </a:cubicBezTo>
                  <a:lnTo>
                    <a:pt x="350139" y="12700"/>
                  </a:lnTo>
                  <a:lnTo>
                    <a:pt x="350139" y="0"/>
                  </a:lnTo>
                  <a:lnTo>
                    <a:pt x="350139" y="12700"/>
                  </a:lnTo>
                  <a:lnTo>
                    <a:pt x="350139" y="0"/>
                  </a:lnTo>
                  <a:cubicBezTo>
                    <a:pt x="543560" y="0"/>
                    <a:pt x="700278" y="156718"/>
                    <a:pt x="700278" y="350139"/>
                  </a:cubicBezTo>
                  <a:cubicBezTo>
                    <a:pt x="700278" y="355981"/>
                    <a:pt x="696341" y="361061"/>
                    <a:pt x="690626" y="362458"/>
                  </a:cubicBezTo>
                  <a:lnTo>
                    <a:pt x="687578" y="350139"/>
                  </a:lnTo>
                  <a:lnTo>
                    <a:pt x="700278" y="350139"/>
                  </a:lnTo>
                  <a:cubicBezTo>
                    <a:pt x="700278" y="543560"/>
                    <a:pt x="543560" y="700278"/>
                    <a:pt x="350139" y="700278"/>
                  </a:cubicBezTo>
                  <a:lnTo>
                    <a:pt x="350139" y="687578"/>
                  </a:lnTo>
                  <a:lnTo>
                    <a:pt x="350139" y="700278"/>
                  </a:lnTo>
                  <a:cubicBezTo>
                    <a:pt x="156718" y="700278"/>
                    <a:pt x="0" y="543560"/>
                    <a:pt x="0" y="350139"/>
                  </a:cubicBezTo>
                  <a:lnTo>
                    <a:pt x="12700" y="350139"/>
                  </a:lnTo>
                  <a:lnTo>
                    <a:pt x="0" y="350139"/>
                  </a:lnTo>
                  <a:moveTo>
                    <a:pt x="25400" y="350139"/>
                  </a:moveTo>
                  <a:lnTo>
                    <a:pt x="12700" y="350139"/>
                  </a:lnTo>
                  <a:lnTo>
                    <a:pt x="25400" y="350139"/>
                  </a:lnTo>
                  <a:cubicBezTo>
                    <a:pt x="25400" y="529463"/>
                    <a:pt x="170815" y="674878"/>
                    <a:pt x="350139" y="674878"/>
                  </a:cubicBezTo>
                  <a:cubicBezTo>
                    <a:pt x="529463" y="674878"/>
                    <a:pt x="674878" y="529463"/>
                    <a:pt x="674878" y="350139"/>
                  </a:cubicBezTo>
                  <a:cubicBezTo>
                    <a:pt x="674878" y="344297"/>
                    <a:pt x="678815" y="339217"/>
                    <a:pt x="684530" y="337820"/>
                  </a:cubicBezTo>
                  <a:lnTo>
                    <a:pt x="687578" y="350139"/>
                  </a:lnTo>
                  <a:lnTo>
                    <a:pt x="674878" y="350139"/>
                  </a:lnTo>
                  <a:cubicBezTo>
                    <a:pt x="674878" y="170815"/>
                    <a:pt x="529463" y="25400"/>
                    <a:pt x="350139" y="25400"/>
                  </a:cubicBezTo>
                  <a:cubicBezTo>
                    <a:pt x="346329" y="25400"/>
                    <a:pt x="342646" y="23622"/>
                    <a:pt x="340233" y="20574"/>
                  </a:cubicBezTo>
                  <a:lnTo>
                    <a:pt x="350139" y="12700"/>
                  </a:lnTo>
                  <a:lnTo>
                    <a:pt x="350139" y="25400"/>
                  </a:lnTo>
                  <a:cubicBezTo>
                    <a:pt x="170815" y="25400"/>
                    <a:pt x="25400" y="170815"/>
                    <a:pt x="25400" y="350139"/>
                  </a:cubicBezTo>
                  <a:close/>
                </a:path>
              </a:pathLst>
            </a:custGeom>
            <a:solidFill>
              <a:srgbClr val="F2B42D"/>
            </a:solidFill>
          </p:spPr>
          <p:txBody>
            <a:bodyPr/>
            <a:lstStyle/>
            <a:p>
              <a:endParaRPr lang="it-IT" noProof="0" dirty="0"/>
            </a:p>
          </p:txBody>
        </p:sp>
      </p:grpSp>
      <p:grpSp>
        <p:nvGrpSpPr>
          <p:cNvPr id="18" name="Group 18"/>
          <p:cNvGrpSpPr/>
          <p:nvPr/>
        </p:nvGrpSpPr>
        <p:grpSpPr>
          <a:xfrm>
            <a:off x="3966124" y="5411686"/>
            <a:ext cx="317602" cy="396926"/>
            <a:chOff x="0" y="0"/>
            <a:chExt cx="423469" cy="529234"/>
          </a:xfrm>
        </p:grpSpPr>
        <p:sp>
          <p:nvSpPr>
            <p:cNvPr id="19" name="Freeform 19"/>
            <p:cNvSpPr/>
            <p:nvPr/>
          </p:nvSpPr>
          <p:spPr>
            <a:xfrm>
              <a:off x="0" y="0"/>
              <a:ext cx="423467" cy="529232"/>
            </a:xfrm>
            <a:custGeom>
              <a:avLst/>
              <a:gdLst/>
              <a:ahLst/>
              <a:cxnLst/>
              <a:rect l="l" t="t" r="r" b="b"/>
              <a:pathLst>
                <a:path w="423467" h="529232">
                  <a:moveTo>
                    <a:pt x="0" y="0"/>
                  </a:moveTo>
                  <a:lnTo>
                    <a:pt x="423467" y="0"/>
                  </a:lnTo>
                  <a:lnTo>
                    <a:pt x="423467" y="529232"/>
                  </a:lnTo>
                  <a:lnTo>
                    <a:pt x="0" y="529232"/>
                  </a:lnTo>
                  <a:close/>
                </a:path>
              </a:pathLst>
            </a:custGeom>
            <a:blipFill>
              <a:blip r:embed="rId4">
                <a:alphaModFix amt="0"/>
              </a:blip>
              <a:stretch>
                <a:fillRect l="-110349" r="-110349"/>
              </a:stretch>
            </a:blipFill>
          </p:spPr>
          <p:txBody>
            <a:bodyPr/>
            <a:lstStyle/>
            <a:p>
              <a:endParaRPr lang="it-IT" noProof="0" dirty="0"/>
            </a:p>
          </p:txBody>
        </p:sp>
        <p:sp>
          <p:nvSpPr>
            <p:cNvPr id="20" name="TextBox 20"/>
            <p:cNvSpPr txBox="1"/>
            <p:nvPr/>
          </p:nvSpPr>
          <p:spPr>
            <a:xfrm>
              <a:off x="0" y="0"/>
              <a:ext cx="423469" cy="529234"/>
            </a:xfrm>
            <a:prstGeom prst="rect">
              <a:avLst/>
            </a:prstGeom>
          </p:spPr>
          <p:txBody>
            <a:bodyPr lIns="0" tIns="0" rIns="0" bIns="0" rtlCol="0" anchor="ctr"/>
            <a:lstStyle/>
            <a:p>
              <a:pPr algn="ctr">
                <a:lnSpc>
                  <a:spcPts val="2999"/>
                </a:lnSpc>
              </a:pPr>
              <a:r>
                <a:rPr lang="it-IT" sz="2499" b="1" noProof="0" dirty="0">
                  <a:solidFill>
                    <a:srgbClr val="FFFFFF"/>
                  </a:solidFill>
                  <a:latin typeface="Nunito Bold"/>
                  <a:ea typeface="Nunito Bold"/>
                  <a:cs typeface="Nunito Bold"/>
                  <a:sym typeface="Nunito Bold"/>
                </a:rPr>
                <a:t>1</a:t>
              </a:r>
            </a:p>
          </p:txBody>
        </p:sp>
      </p:grpSp>
      <p:sp>
        <p:nvSpPr>
          <p:cNvPr id="21" name="TextBox 21"/>
          <p:cNvSpPr txBox="1"/>
          <p:nvPr/>
        </p:nvSpPr>
        <p:spPr>
          <a:xfrm>
            <a:off x="2801541" y="3240291"/>
            <a:ext cx="2647055" cy="349891"/>
          </a:xfrm>
          <a:prstGeom prst="rect">
            <a:avLst/>
          </a:prstGeom>
        </p:spPr>
        <p:txBody>
          <a:bodyPr lIns="0" tIns="0" rIns="0" bIns="0" rtlCol="0" anchor="t">
            <a:spAutoFit/>
          </a:bodyPr>
          <a:lstStyle/>
          <a:p>
            <a:pPr algn="ctr">
              <a:lnSpc>
                <a:spcPts val="2600"/>
              </a:lnSpc>
            </a:pPr>
            <a:r>
              <a:rPr lang="it-IT" sz="2000" b="1" noProof="0" dirty="0">
                <a:solidFill>
                  <a:srgbClr val="FFFFFF"/>
                </a:solidFill>
                <a:latin typeface="Nunito Bold"/>
                <a:ea typeface="Nunito Bold"/>
                <a:cs typeface="Nunito Bold"/>
                <a:sym typeface="Nunito Bold"/>
              </a:rPr>
              <a:t>6–10 anni</a:t>
            </a:r>
          </a:p>
        </p:txBody>
      </p:sp>
      <p:sp>
        <p:nvSpPr>
          <p:cNvPr id="22" name="TextBox 22"/>
          <p:cNvSpPr txBox="1"/>
          <p:nvPr/>
        </p:nvSpPr>
        <p:spPr>
          <a:xfrm>
            <a:off x="1124845" y="3648970"/>
            <a:ext cx="6000455" cy="1061295"/>
          </a:xfrm>
          <a:prstGeom prst="rect">
            <a:avLst/>
          </a:prstGeom>
        </p:spPr>
        <p:txBody>
          <a:bodyPr lIns="0" tIns="0" rIns="0" bIns="0" rtlCol="0" anchor="t">
            <a:spAutoFit/>
          </a:bodyPr>
          <a:lstStyle/>
          <a:p>
            <a:pPr algn="ctr">
              <a:lnSpc>
                <a:spcPts val="2600"/>
              </a:lnSpc>
            </a:pPr>
            <a:r>
              <a:rPr lang="it-IT" sz="1700" b="1" noProof="0" dirty="0">
                <a:solidFill>
                  <a:srgbClr val="FFFFFF"/>
                </a:solidFill>
                <a:latin typeface="PT Sans Bold"/>
                <a:ea typeface="PT Sans Bold"/>
                <a:cs typeface="PT Sans Bold"/>
                <a:sym typeface="PT Sans Bold"/>
              </a:rPr>
              <a:t>65%</a:t>
            </a:r>
            <a:r>
              <a:rPr lang="it-IT" sz="1700" noProof="0" dirty="0">
                <a:solidFill>
                  <a:srgbClr val="FFFFFF"/>
                </a:solidFill>
                <a:latin typeface="PT Sans"/>
                <a:ea typeface="PT Sans"/>
                <a:cs typeface="PT Sans"/>
                <a:sym typeface="PT Sans"/>
              </a:rPr>
              <a:t> usa il cellulare per video e giochi. L'accesso avviene spesso senza supervisione e con contenuti non sempre adeguati all'età.</a:t>
            </a:r>
          </a:p>
        </p:txBody>
      </p:sp>
      <p:grpSp>
        <p:nvGrpSpPr>
          <p:cNvPr id="23" name="Group 23"/>
          <p:cNvGrpSpPr/>
          <p:nvPr/>
        </p:nvGrpSpPr>
        <p:grpSpPr>
          <a:xfrm>
            <a:off x="7456589" y="5610149"/>
            <a:ext cx="28575" cy="674932"/>
            <a:chOff x="0" y="0"/>
            <a:chExt cx="38100" cy="899909"/>
          </a:xfrm>
        </p:grpSpPr>
        <p:sp>
          <p:nvSpPr>
            <p:cNvPr id="24" name="Freeform 24"/>
            <p:cNvSpPr/>
            <p:nvPr/>
          </p:nvSpPr>
          <p:spPr>
            <a:xfrm>
              <a:off x="0" y="0"/>
              <a:ext cx="38100" cy="899922"/>
            </a:xfrm>
            <a:custGeom>
              <a:avLst/>
              <a:gdLst/>
              <a:ahLst/>
              <a:cxnLst/>
              <a:rect l="l" t="t" r="r" b="b"/>
              <a:pathLst>
                <a:path w="38100" h="899922">
                  <a:moveTo>
                    <a:pt x="0" y="19050"/>
                  </a:moveTo>
                  <a:cubicBezTo>
                    <a:pt x="0" y="8509"/>
                    <a:pt x="8509" y="0"/>
                    <a:pt x="19050" y="0"/>
                  </a:cubicBezTo>
                  <a:cubicBezTo>
                    <a:pt x="29591" y="0"/>
                    <a:pt x="38100" y="8509"/>
                    <a:pt x="38100" y="19050"/>
                  </a:cubicBezTo>
                  <a:lnTo>
                    <a:pt x="38100" y="880872"/>
                  </a:lnTo>
                  <a:cubicBezTo>
                    <a:pt x="38100" y="891413"/>
                    <a:pt x="29591" y="899922"/>
                    <a:pt x="19050" y="899922"/>
                  </a:cubicBezTo>
                  <a:cubicBezTo>
                    <a:pt x="8509" y="899922"/>
                    <a:pt x="0" y="891413"/>
                    <a:pt x="0" y="880872"/>
                  </a:cubicBezTo>
                  <a:close/>
                </a:path>
              </a:pathLst>
            </a:custGeom>
            <a:solidFill>
              <a:srgbClr val="D7425E"/>
            </a:solidFill>
          </p:spPr>
          <p:txBody>
            <a:bodyPr/>
            <a:lstStyle/>
            <a:p>
              <a:endParaRPr lang="it-IT" noProof="0" dirty="0"/>
            </a:p>
          </p:txBody>
        </p:sp>
      </p:grpSp>
      <p:grpSp>
        <p:nvGrpSpPr>
          <p:cNvPr id="25" name="Group 25"/>
          <p:cNvGrpSpPr/>
          <p:nvPr/>
        </p:nvGrpSpPr>
        <p:grpSpPr>
          <a:xfrm>
            <a:off x="7208339" y="5347621"/>
            <a:ext cx="525218" cy="525218"/>
            <a:chOff x="0" y="0"/>
            <a:chExt cx="700291" cy="700291"/>
          </a:xfrm>
        </p:grpSpPr>
        <p:sp>
          <p:nvSpPr>
            <p:cNvPr id="26" name="Freeform 26"/>
            <p:cNvSpPr/>
            <p:nvPr/>
          </p:nvSpPr>
          <p:spPr>
            <a:xfrm>
              <a:off x="12700" y="12700"/>
              <a:ext cx="674878" cy="674878"/>
            </a:xfrm>
            <a:custGeom>
              <a:avLst/>
              <a:gdLst/>
              <a:ahLst/>
              <a:cxnLst/>
              <a:rect l="l" t="t" r="r" b="b"/>
              <a:pathLst>
                <a:path w="674878" h="674878">
                  <a:moveTo>
                    <a:pt x="0" y="337439"/>
                  </a:moveTo>
                  <a:cubicBezTo>
                    <a:pt x="0" y="151130"/>
                    <a:pt x="151130" y="0"/>
                    <a:pt x="337439" y="0"/>
                  </a:cubicBezTo>
                  <a:cubicBezTo>
                    <a:pt x="523748" y="0"/>
                    <a:pt x="674878" y="151130"/>
                    <a:pt x="674878" y="337439"/>
                  </a:cubicBezTo>
                  <a:cubicBezTo>
                    <a:pt x="674878" y="523748"/>
                    <a:pt x="523748" y="674878"/>
                    <a:pt x="337439" y="674878"/>
                  </a:cubicBezTo>
                  <a:cubicBezTo>
                    <a:pt x="151130" y="674878"/>
                    <a:pt x="0" y="523748"/>
                    <a:pt x="0" y="337439"/>
                  </a:cubicBezTo>
                  <a:close/>
                </a:path>
              </a:pathLst>
            </a:custGeom>
            <a:solidFill>
              <a:srgbClr val="00002E"/>
            </a:solidFill>
          </p:spPr>
          <p:txBody>
            <a:bodyPr/>
            <a:lstStyle/>
            <a:p>
              <a:endParaRPr lang="it-IT" noProof="0" dirty="0"/>
            </a:p>
          </p:txBody>
        </p:sp>
        <p:sp>
          <p:nvSpPr>
            <p:cNvPr id="27" name="Freeform 27"/>
            <p:cNvSpPr/>
            <p:nvPr/>
          </p:nvSpPr>
          <p:spPr>
            <a:xfrm>
              <a:off x="0" y="0"/>
              <a:ext cx="700278" cy="700278"/>
            </a:xfrm>
            <a:custGeom>
              <a:avLst/>
              <a:gdLst/>
              <a:ahLst/>
              <a:cxnLst/>
              <a:rect l="l" t="t" r="r" b="b"/>
              <a:pathLst>
                <a:path w="700278" h="700278">
                  <a:moveTo>
                    <a:pt x="0" y="350139"/>
                  </a:moveTo>
                  <a:cubicBezTo>
                    <a:pt x="0" y="156718"/>
                    <a:pt x="156718" y="0"/>
                    <a:pt x="350139" y="0"/>
                  </a:cubicBezTo>
                  <a:cubicBezTo>
                    <a:pt x="353949" y="0"/>
                    <a:pt x="357632" y="1778"/>
                    <a:pt x="360045" y="4826"/>
                  </a:cubicBezTo>
                  <a:lnTo>
                    <a:pt x="350139" y="12700"/>
                  </a:lnTo>
                  <a:lnTo>
                    <a:pt x="350139" y="0"/>
                  </a:lnTo>
                  <a:lnTo>
                    <a:pt x="350139" y="12700"/>
                  </a:lnTo>
                  <a:lnTo>
                    <a:pt x="350139" y="0"/>
                  </a:lnTo>
                  <a:cubicBezTo>
                    <a:pt x="543560" y="0"/>
                    <a:pt x="700278" y="156718"/>
                    <a:pt x="700278" y="350139"/>
                  </a:cubicBezTo>
                  <a:cubicBezTo>
                    <a:pt x="700278" y="355981"/>
                    <a:pt x="696341" y="361061"/>
                    <a:pt x="690626" y="362458"/>
                  </a:cubicBezTo>
                  <a:lnTo>
                    <a:pt x="687578" y="350139"/>
                  </a:lnTo>
                  <a:lnTo>
                    <a:pt x="700278" y="350139"/>
                  </a:lnTo>
                  <a:cubicBezTo>
                    <a:pt x="700278" y="543560"/>
                    <a:pt x="543560" y="700278"/>
                    <a:pt x="350139" y="700278"/>
                  </a:cubicBezTo>
                  <a:lnTo>
                    <a:pt x="350139" y="687578"/>
                  </a:lnTo>
                  <a:lnTo>
                    <a:pt x="350139" y="700278"/>
                  </a:lnTo>
                  <a:cubicBezTo>
                    <a:pt x="156718" y="700278"/>
                    <a:pt x="0" y="543560"/>
                    <a:pt x="0" y="350139"/>
                  </a:cubicBezTo>
                  <a:lnTo>
                    <a:pt x="12700" y="350139"/>
                  </a:lnTo>
                  <a:lnTo>
                    <a:pt x="0" y="350139"/>
                  </a:lnTo>
                  <a:moveTo>
                    <a:pt x="25400" y="350139"/>
                  </a:moveTo>
                  <a:lnTo>
                    <a:pt x="12700" y="350139"/>
                  </a:lnTo>
                  <a:lnTo>
                    <a:pt x="25400" y="350139"/>
                  </a:lnTo>
                  <a:cubicBezTo>
                    <a:pt x="25400" y="529463"/>
                    <a:pt x="170815" y="674878"/>
                    <a:pt x="350139" y="674878"/>
                  </a:cubicBezTo>
                  <a:cubicBezTo>
                    <a:pt x="529463" y="674878"/>
                    <a:pt x="674878" y="529463"/>
                    <a:pt x="674878" y="350139"/>
                  </a:cubicBezTo>
                  <a:cubicBezTo>
                    <a:pt x="674878" y="344297"/>
                    <a:pt x="678815" y="339217"/>
                    <a:pt x="684530" y="337820"/>
                  </a:cubicBezTo>
                  <a:lnTo>
                    <a:pt x="687578" y="350139"/>
                  </a:lnTo>
                  <a:lnTo>
                    <a:pt x="674878" y="350139"/>
                  </a:lnTo>
                  <a:cubicBezTo>
                    <a:pt x="674878" y="170815"/>
                    <a:pt x="529463" y="25400"/>
                    <a:pt x="350139" y="25400"/>
                  </a:cubicBezTo>
                  <a:cubicBezTo>
                    <a:pt x="346329" y="25400"/>
                    <a:pt x="342646" y="23622"/>
                    <a:pt x="340233" y="20574"/>
                  </a:cubicBezTo>
                  <a:lnTo>
                    <a:pt x="350139" y="12700"/>
                  </a:lnTo>
                  <a:lnTo>
                    <a:pt x="350139" y="25400"/>
                  </a:lnTo>
                  <a:cubicBezTo>
                    <a:pt x="170815" y="25400"/>
                    <a:pt x="25400" y="170815"/>
                    <a:pt x="25400" y="350139"/>
                  </a:cubicBezTo>
                  <a:close/>
                </a:path>
              </a:pathLst>
            </a:custGeom>
            <a:solidFill>
              <a:srgbClr val="D7425E"/>
            </a:solidFill>
          </p:spPr>
          <p:txBody>
            <a:bodyPr/>
            <a:lstStyle/>
            <a:p>
              <a:endParaRPr lang="it-IT" noProof="0" dirty="0"/>
            </a:p>
          </p:txBody>
        </p:sp>
      </p:grpSp>
      <p:grpSp>
        <p:nvGrpSpPr>
          <p:cNvPr id="28" name="Group 28"/>
          <p:cNvGrpSpPr/>
          <p:nvPr/>
        </p:nvGrpSpPr>
        <p:grpSpPr>
          <a:xfrm>
            <a:off x="7312076" y="5411686"/>
            <a:ext cx="317602" cy="396926"/>
            <a:chOff x="0" y="0"/>
            <a:chExt cx="423469" cy="529234"/>
          </a:xfrm>
        </p:grpSpPr>
        <p:sp>
          <p:nvSpPr>
            <p:cNvPr id="29" name="Freeform 29"/>
            <p:cNvSpPr/>
            <p:nvPr/>
          </p:nvSpPr>
          <p:spPr>
            <a:xfrm>
              <a:off x="0" y="0"/>
              <a:ext cx="423467" cy="529232"/>
            </a:xfrm>
            <a:custGeom>
              <a:avLst/>
              <a:gdLst/>
              <a:ahLst/>
              <a:cxnLst/>
              <a:rect l="l" t="t" r="r" b="b"/>
              <a:pathLst>
                <a:path w="423467" h="529232">
                  <a:moveTo>
                    <a:pt x="0" y="0"/>
                  </a:moveTo>
                  <a:lnTo>
                    <a:pt x="423467" y="0"/>
                  </a:lnTo>
                  <a:lnTo>
                    <a:pt x="423467" y="529232"/>
                  </a:lnTo>
                  <a:lnTo>
                    <a:pt x="0" y="529232"/>
                  </a:lnTo>
                  <a:close/>
                </a:path>
              </a:pathLst>
            </a:custGeom>
            <a:blipFill>
              <a:blip r:embed="rId4">
                <a:alphaModFix amt="0"/>
              </a:blip>
              <a:stretch>
                <a:fillRect l="-110349" r="-110349"/>
              </a:stretch>
            </a:blipFill>
          </p:spPr>
          <p:txBody>
            <a:bodyPr/>
            <a:lstStyle/>
            <a:p>
              <a:endParaRPr lang="it-IT" noProof="0" dirty="0"/>
            </a:p>
          </p:txBody>
        </p:sp>
        <p:sp>
          <p:nvSpPr>
            <p:cNvPr id="30" name="TextBox 30"/>
            <p:cNvSpPr txBox="1"/>
            <p:nvPr/>
          </p:nvSpPr>
          <p:spPr>
            <a:xfrm>
              <a:off x="0" y="0"/>
              <a:ext cx="423469" cy="529234"/>
            </a:xfrm>
            <a:prstGeom prst="rect">
              <a:avLst/>
            </a:prstGeom>
          </p:spPr>
          <p:txBody>
            <a:bodyPr lIns="0" tIns="0" rIns="0" bIns="0" rtlCol="0" anchor="ctr"/>
            <a:lstStyle/>
            <a:p>
              <a:pPr algn="ctr">
                <a:lnSpc>
                  <a:spcPts val="2999"/>
                </a:lnSpc>
              </a:pPr>
              <a:r>
                <a:rPr lang="it-IT" sz="2499" b="1" noProof="0" dirty="0">
                  <a:solidFill>
                    <a:srgbClr val="FFFFFF"/>
                  </a:solidFill>
                  <a:latin typeface="Nunito Bold"/>
                  <a:ea typeface="Nunito Bold"/>
                  <a:cs typeface="Nunito Bold"/>
                  <a:sym typeface="Nunito Bold"/>
                </a:rPr>
                <a:t>2</a:t>
              </a:r>
            </a:p>
          </p:txBody>
        </p:sp>
      </p:grpSp>
      <p:sp>
        <p:nvSpPr>
          <p:cNvPr id="31" name="TextBox 31"/>
          <p:cNvSpPr txBox="1"/>
          <p:nvPr/>
        </p:nvSpPr>
        <p:spPr>
          <a:xfrm>
            <a:off x="6147492" y="6491135"/>
            <a:ext cx="2647055" cy="349891"/>
          </a:xfrm>
          <a:prstGeom prst="rect">
            <a:avLst/>
          </a:prstGeom>
        </p:spPr>
        <p:txBody>
          <a:bodyPr lIns="0" tIns="0" rIns="0" bIns="0" rtlCol="0" anchor="t">
            <a:spAutoFit/>
          </a:bodyPr>
          <a:lstStyle/>
          <a:p>
            <a:pPr algn="ctr">
              <a:lnSpc>
                <a:spcPts val="2600"/>
              </a:lnSpc>
            </a:pPr>
            <a:r>
              <a:rPr lang="it-IT" sz="2000" b="1" noProof="0" dirty="0">
                <a:solidFill>
                  <a:srgbClr val="FFFFFF"/>
                </a:solidFill>
                <a:latin typeface="Nunito Bold"/>
                <a:ea typeface="Nunito Bold"/>
                <a:cs typeface="Nunito Bold"/>
                <a:sym typeface="Nunito Bold"/>
              </a:rPr>
              <a:t>11–14 anni</a:t>
            </a:r>
          </a:p>
        </p:txBody>
      </p:sp>
      <p:sp>
        <p:nvSpPr>
          <p:cNvPr id="32" name="TextBox 32"/>
          <p:cNvSpPr txBox="1"/>
          <p:nvPr/>
        </p:nvSpPr>
        <p:spPr>
          <a:xfrm>
            <a:off x="4470797" y="6899824"/>
            <a:ext cx="6000455" cy="1061295"/>
          </a:xfrm>
          <a:prstGeom prst="rect">
            <a:avLst/>
          </a:prstGeom>
        </p:spPr>
        <p:txBody>
          <a:bodyPr lIns="0" tIns="0" rIns="0" bIns="0" rtlCol="0" anchor="t">
            <a:spAutoFit/>
          </a:bodyPr>
          <a:lstStyle/>
          <a:p>
            <a:pPr algn="ctr">
              <a:lnSpc>
                <a:spcPts val="2600"/>
              </a:lnSpc>
            </a:pPr>
            <a:r>
              <a:rPr lang="it-IT" sz="1700" b="1" noProof="0" dirty="0">
                <a:solidFill>
                  <a:srgbClr val="FFFFFF"/>
                </a:solidFill>
                <a:latin typeface="PT Sans Bold"/>
                <a:ea typeface="PT Sans Bold"/>
                <a:cs typeface="PT Sans Bold"/>
                <a:sym typeface="PT Sans Bold"/>
              </a:rPr>
              <a:t>83%</a:t>
            </a:r>
            <a:r>
              <a:rPr lang="it-IT" sz="1700" noProof="0" dirty="0">
                <a:solidFill>
                  <a:srgbClr val="FFFFFF"/>
                </a:solidFill>
                <a:latin typeface="PT Sans"/>
                <a:ea typeface="PT Sans"/>
                <a:cs typeface="PT Sans"/>
                <a:sym typeface="PT Sans"/>
              </a:rPr>
              <a:t> usa abitualmente lo smartphone. A questa età si consolida l'abitudine all'uso quotidiano e aumenta l'esposizione ai social network.</a:t>
            </a:r>
          </a:p>
        </p:txBody>
      </p:sp>
      <p:grpSp>
        <p:nvGrpSpPr>
          <p:cNvPr id="33" name="Group 33"/>
          <p:cNvGrpSpPr/>
          <p:nvPr/>
        </p:nvGrpSpPr>
        <p:grpSpPr>
          <a:xfrm>
            <a:off x="10802541" y="4935360"/>
            <a:ext cx="28575" cy="674932"/>
            <a:chOff x="0" y="0"/>
            <a:chExt cx="38100" cy="899909"/>
          </a:xfrm>
        </p:grpSpPr>
        <p:sp>
          <p:nvSpPr>
            <p:cNvPr id="34" name="Freeform 34"/>
            <p:cNvSpPr/>
            <p:nvPr/>
          </p:nvSpPr>
          <p:spPr>
            <a:xfrm>
              <a:off x="0" y="0"/>
              <a:ext cx="38100" cy="899922"/>
            </a:xfrm>
            <a:custGeom>
              <a:avLst/>
              <a:gdLst/>
              <a:ahLst/>
              <a:cxnLst/>
              <a:rect l="l" t="t" r="r" b="b"/>
              <a:pathLst>
                <a:path w="38100" h="899922">
                  <a:moveTo>
                    <a:pt x="0" y="19050"/>
                  </a:moveTo>
                  <a:cubicBezTo>
                    <a:pt x="0" y="8509"/>
                    <a:pt x="8509" y="0"/>
                    <a:pt x="19050" y="0"/>
                  </a:cubicBezTo>
                  <a:cubicBezTo>
                    <a:pt x="29591" y="0"/>
                    <a:pt x="38100" y="8509"/>
                    <a:pt x="38100" y="19050"/>
                  </a:cubicBezTo>
                  <a:lnTo>
                    <a:pt x="38100" y="880872"/>
                  </a:lnTo>
                  <a:cubicBezTo>
                    <a:pt x="38100" y="891413"/>
                    <a:pt x="29591" y="899922"/>
                    <a:pt x="19050" y="899922"/>
                  </a:cubicBezTo>
                  <a:cubicBezTo>
                    <a:pt x="8509" y="899922"/>
                    <a:pt x="0" y="891413"/>
                    <a:pt x="0" y="880872"/>
                  </a:cubicBezTo>
                  <a:close/>
                </a:path>
              </a:pathLst>
            </a:custGeom>
            <a:solidFill>
              <a:srgbClr val="DD785E"/>
            </a:solidFill>
          </p:spPr>
          <p:txBody>
            <a:bodyPr/>
            <a:lstStyle/>
            <a:p>
              <a:endParaRPr lang="it-IT" noProof="0" dirty="0"/>
            </a:p>
          </p:txBody>
        </p:sp>
      </p:grpSp>
      <p:grpSp>
        <p:nvGrpSpPr>
          <p:cNvPr id="35" name="Group 35"/>
          <p:cNvGrpSpPr/>
          <p:nvPr/>
        </p:nvGrpSpPr>
        <p:grpSpPr>
          <a:xfrm>
            <a:off x="10554291" y="5347621"/>
            <a:ext cx="525218" cy="525218"/>
            <a:chOff x="0" y="0"/>
            <a:chExt cx="700291" cy="700291"/>
          </a:xfrm>
        </p:grpSpPr>
        <p:sp>
          <p:nvSpPr>
            <p:cNvPr id="36" name="Freeform 36"/>
            <p:cNvSpPr/>
            <p:nvPr/>
          </p:nvSpPr>
          <p:spPr>
            <a:xfrm>
              <a:off x="12700" y="12700"/>
              <a:ext cx="674878" cy="674878"/>
            </a:xfrm>
            <a:custGeom>
              <a:avLst/>
              <a:gdLst/>
              <a:ahLst/>
              <a:cxnLst/>
              <a:rect l="l" t="t" r="r" b="b"/>
              <a:pathLst>
                <a:path w="674878" h="674878">
                  <a:moveTo>
                    <a:pt x="0" y="337439"/>
                  </a:moveTo>
                  <a:cubicBezTo>
                    <a:pt x="0" y="151130"/>
                    <a:pt x="151130" y="0"/>
                    <a:pt x="337439" y="0"/>
                  </a:cubicBezTo>
                  <a:cubicBezTo>
                    <a:pt x="523748" y="0"/>
                    <a:pt x="674878" y="151130"/>
                    <a:pt x="674878" y="337439"/>
                  </a:cubicBezTo>
                  <a:cubicBezTo>
                    <a:pt x="674878" y="523748"/>
                    <a:pt x="523748" y="674878"/>
                    <a:pt x="337439" y="674878"/>
                  </a:cubicBezTo>
                  <a:cubicBezTo>
                    <a:pt x="151130" y="674878"/>
                    <a:pt x="0" y="523748"/>
                    <a:pt x="0" y="337439"/>
                  </a:cubicBezTo>
                  <a:close/>
                </a:path>
              </a:pathLst>
            </a:custGeom>
            <a:solidFill>
              <a:srgbClr val="00002E"/>
            </a:solidFill>
          </p:spPr>
          <p:txBody>
            <a:bodyPr/>
            <a:lstStyle/>
            <a:p>
              <a:endParaRPr lang="it-IT" noProof="0" dirty="0"/>
            </a:p>
          </p:txBody>
        </p:sp>
        <p:sp>
          <p:nvSpPr>
            <p:cNvPr id="37" name="Freeform 37"/>
            <p:cNvSpPr/>
            <p:nvPr/>
          </p:nvSpPr>
          <p:spPr>
            <a:xfrm>
              <a:off x="0" y="0"/>
              <a:ext cx="700278" cy="700278"/>
            </a:xfrm>
            <a:custGeom>
              <a:avLst/>
              <a:gdLst/>
              <a:ahLst/>
              <a:cxnLst/>
              <a:rect l="l" t="t" r="r" b="b"/>
              <a:pathLst>
                <a:path w="700278" h="700278">
                  <a:moveTo>
                    <a:pt x="0" y="350139"/>
                  </a:moveTo>
                  <a:cubicBezTo>
                    <a:pt x="0" y="156718"/>
                    <a:pt x="156718" y="0"/>
                    <a:pt x="350139" y="0"/>
                  </a:cubicBezTo>
                  <a:cubicBezTo>
                    <a:pt x="353949" y="0"/>
                    <a:pt x="357632" y="1778"/>
                    <a:pt x="360045" y="4826"/>
                  </a:cubicBezTo>
                  <a:lnTo>
                    <a:pt x="350139" y="12700"/>
                  </a:lnTo>
                  <a:lnTo>
                    <a:pt x="350139" y="0"/>
                  </a:lnTo>
                  <a:lnTo>
                    <a:pt x="350139" y="12700"/>
                  </a:lnTo>
                  <a:lnTo>
                    <a:pt x="350139" y="0"/>
                  </a:lnTo>
                  <a:cubicBezTo>
                    <a:pt x="543560" y="0"/>
                    <a:pt x="700278" y="156718"/>
                    <a:pt x="700278" y="350139"/>
                  </a:cubicBezTo>
                  <a:cubicBezTo>
                    <a:pt x="700278" y="355981"/>
                    <a:pt x="696341" y="361061"/>
                    <a:pt x="690626" y="362458"/>
                  </a:cubicBezTo>
                  <a:lnTo>
                    <a:pt x="687578" y="350139"/>
                  </a:lnTo>
                  <a:lnTo>
                    <a:pt x="700278" y="350139"/>
                  </a:lnTo>
                  <a:cubicBezTo>
                    <a:pt x="700278" y="543560"/>
                    <a:pt x="543560" y="700278"/>
                    <a:pt x="350139" y="700278"/>
                  </a:cubicBezTo>
                  <a:lnTo>
                    <a:pt x="350139" y="687578"/>
                  </a:lnTo>
                  <a:lnTo>
                    <a:pt x="350139" y="700278"/>
                  </a:lnTo>
                  <a:cubicBezTo>
                    <a:pt x="156718" y="700278"/>
                    <a:pt x="0" y="543560"/>
                    <a:pt x="0" y="350139"/>
                  </a:cubicBezTo>
                  <a:lnTo>
                    <a:pt x="12700" y="350139"/>
                  </a:lnTo>
                  <a:lnTo>
                    <a:pt x="0" y="350139"/>
                  </a:lnTo>
                  <a:moveTo>
                    <a:pt x="25400" y="350139"/>
                  </a:moveTo>
                  <a:lnTo>
                    <a:pt x="12700" y="350139"/>
                  </a:lnTo>
                  <a:lnTo>
                    <a:pt x="25400" y="350139"/>
                  </a:lnTo>
                  <a:cubicBezTo>
                    <a:pt x="25400" y="529463"/>
                    <a:pt x="170815" y="674878"/>
                    <a:pt x="350139" y="674878"/>
                  </a:cubicBezTo>
                  <a:cubicBezTo>
                    <a:pt x="529463" y="674878"/>
                    <a:pt x="674878" y="529463"/>
                    <a:pt x="674878" y="350139"/>
                  </a:cubicBezTo>
                  <a:cubicBezTo>
                    <a:pt x="674878" y="344297"/>
                    <a:pt x="678815" y="339217"/>
                    <a:pt x="684530" y="337820"/>
                  </a:cubicBezTo>
                  <a:lnTo>
                    <a:pt x="687578" y="350139"/>
                  </a:lnTo>
                  <a:lnTo>
                    <a:pt x="674878" y="350139"/>
                  </a:lnTo>
                  <a:cubicBezTo>
                    <a:pt x="674878" y="170815"/>
                    <a:pt x="529463" y="25400"/>
                    <a:pt x="350139" y="25400"/>
                  </a:cubicBezTo>
                  <a:cubicBezTo>
                    <a:pt x="346329" y="25400"/>
                    <a:pt x="342646" y="23622"/>
                    <a:pt x="340233" y="20574"/>
                  </a:cubicBezTo>
                  <a:lnTo>
                    <a:pt x="350139" y="12700"/>
                  </a:lnTo>
                  <a:lnTo>
                    <a:pt x="350139" y="25400"/>
                  </a:lnTo>
                  <a:cubicBezTo>
                    <a:pt x="170815" y="25400"/>
                    <a:pt x="25400" y="170815"/>
                    <a:pt x="25400" y="350139"/>
                  </a:cubicBezTo>
                  <a:close/>
                </a:path>
              </a:pathLst>
            </a:custGeom>
            <a:solidFill>
              <a:srgbClr val="DD785E"/>
            </a:solidFill>
          </p:spPr>
          <p:txBody>
            <a:bodyPr/>
            <a:lstStyle/>
            <a:p>
              <a:endParaRPr lang="it-IT" noProof="0" dirty="0"/>
            </a:p>
          </p:txBody>
        </p:sp>
      </p:grpSp>
      <p:grpSp>
        <p:nvGrpSpPr>
          <p:cNvPr id="38" name="Group 38"/>
          <p:cNvGrpSpPr/>
          <p:nvPr/>
        </p:nvGrpSpPr>
        <p:grpSpPr>
          <a:xfrm>
            <a:off x="10658027" y="5411686"/>
            <a:ext cx="317602" cy="396926"/>
            <a:chOff x="0" y="0"/>
            <a:chExt cx="423469" cy="529234"/>
          </a:xfrm>
        </p:grpSpPr>
        <p:sp>
          <p:nvSpPr>
            <p:cNvPr id="39" name="Freeform 39"/>
            <p:cNvSpPr/>
            <p:nvPr/>
          </p:nvSpPr>
          <p:spPr>
            <a:xfrm>
              <a:off x="0" y="0"/>
              <a:ext cx="423467" cy="529232"/>
            </a:xfrm>
            <a:custGeom>
              <a:avLst/>
              <a:gdLst/>
              <a:ahLst/>
              <a:cxnLst/>
              <a:rect l="l" t="t" r="r" b="b"/>
              <a:pathLst>
                <a:path w="423467" h="529232">
                  <a:moveTo>
                    <a:pt x="0" y="0"/>
                  </a:moveTo>
                  <a:lnTo>
                    <a:pt x="423467" y="0"/>
                  </a:lnTo>
                  <a:lnTo>
                    <a:pt x="423467" y="529232"/>
                  </a:lnTo>
                  <a:lnTo>
                    <a:pt x="0" y="529232"/>
                  </a:lnTo>
                  <a:close/>
                </a:path>
              </a:pathLst>
            </a:custGeom>
            <a:blipFill>
              <a:blip r:embed="rId4">
                <a:alphaModFix amt="0"/>
              </a:blip>
              <a:stretch>
                <a:fillRect l="-110349" r="-110349"/>
              </a:stretch>
            </a:blipFill>
          </p:spPr>
          <p:txBody>
            <a:bodyPr/>
            <a:lstStyle/>
            <a:p>
              <a:endParaRPr lang="it-IT" noProof="0" dirty="0"/>
            </a:p>
          </p:txBody>
        </p:sp>
        <p:sp>
          <p:nvSpPr>
            <p:cNvPr id="40" name="TextBox 40"/>
            <p:cNvSpPr txBox="1"/>
            <p:nvPr/>
          </p:nvSpPr>
          <p:spPr>
            <a:xfrm>
              <a:off x="0" y="0"/>
              <a:ext cx="423469" cy="529234"/>
            </a:xfrm>
            <a:prstGeom prst="rect">
              <a:avLst/>
            </a:prstGeom>
          </p:spPr>
          <p:txBody>
            <a:bodyPr lIns="0" tIns="0" rIns="0" bIns="0" rtlCol="0" anchor="ctr"/>
            <a:lstStyle/>
            <a:p>
              <a:pPr algn="ctr">
                <a:lnSpc>
                  <a:spcPts val="2999"/>
                </a:lnSpc>
              </a:pPr>
              <a:r>
                <a:rPr lang="it-IT" sz="2499" b="1" noProof="0" dirty="0">
                  <a:solidFill>
                    <a:srgbClr val="FFFFFF"/>
                  </a:solidFill>
                  <a:latin typeface="Nunito Bold"/>
                  <a:ea typeface="Nunito Bold"/>
                  <a:cs typeface="Nunito Bold"/>
                  <a:sym typeface="Nunito Bold"/>
                </a:rPr>
                <a:t>3</a:t>
              </a:r>
            </a:p>
          </p:txBody>
        </p:sp>
      </p:grpSp>
      <p:sp>
        <p:nvSpPr>
          <p:cNvPr id="41" name="TextBox 41"/>
          <p:cNvSpPr txBox="1"/>
          <p:nvPr/>
        </p:nvSpPr>
        <p:spPr>
          <a:xfrm>
            <a:off x="9493444" y="3240291"/>
            <a:ext cx="2647055" cy="349891"/>
          </a:xfrm>
          <a:prstGeom prst="rect">
            <a:avLst/>
          </a:prstGeom>
        </p:spPr>
        <p:txBody>
          <a:bodyPr lIns="0" tIns="0" rIns="0" bIns="0" rtlCol="0" anchor="t">
            <a:spAutoFit/>
          </a:bodyPr>
          <a:lstStyle/>
          <a:p>
            <a:pPr algn="ctr">
              <a:lnSpc>
                <a:spcPts val="2600"/>
              </a:lnSpc>
            </a:pPr>
            <a:r>
              <a:rPr lang="it-IT" sz="2000" b="1" noProof="0" dirty="0">
                <a:solidFill>
                  <a:srgbClr val="FFFFFF"/>
                </a:solidFill>
                <a:latin typeface="Nunito Bold"/>
                <a:ea typeface="Nunito Bold"/>
                <a:cs typeface="Nunito Bold"/>
                <a:sym typeface="Nunito Bold"/>
              </a:rPr>
              <a:t>15–16 anni</a:t>
            </a:r>
          </a:p>
        </p:txBody>
      </p:sp>
      <p:sp>
        <p:nvSpPr>
          <p:cNvPr id="42" name="TextBox 42"/>
          <p:cNvSpPr txBox="1"/>
          <p:nvPr/>
        </p:nvSpPr>
        <p:spPr>
          <a:xfrm>
            <a:off x="7816748" y="3648970"/>
            <a:ext cx="6000455" cy="726577"/>
          </a:xfrm>
          <a:prstGeom prst="rect">
            <a:avLst/>
          </a:prstGeom>
        </p:spPr>
        <p:txBody>
          <a:bodyPr lIns="0" tIns="0" rIns="0" bIns="0" rtlCol="0" anchor="t">
            <a:spAutoFit/>
          </a:bodyPr>
          <a:lstStyle/>
          <a:p>
            <a:pPr algn="ctr">
              <a:lnSpc>
                <a:spcPts val="2600"/>
              </a:lnSpc>
            </a:pPr>
            <a:r>
              <a:rPr lang="it-IT" sz="1700" noProof="0" dirty="0">
                <a:solidFill>
                  <a:srgbClr val="FFFFFF"/>
                </a:solidFill>
                <a:latin typeface="PT Sans"/>
                <a:ea typeface="PT Sans"/>
                <a:cs typeface="PT Sans"/>
                <a:sym typeface="PT Sans"/>
              </a:rPr>
              <a:t>L'uso diventa quasi universale. Chat, piattaforme di streaming e gaming online occupano porzioni crescenti della giornata.</a:t>
            </a:r>
          </a:p>
        </p:txBody>
      </p:sp>
      <p:grpSp>
        <p:nvGrpSpPr>
          <p:cNvPr id="43" name="Group 43"/>
          <p:cNvGrpSpPr/>
          <p:nvPr/>
        </p:nvGrpSpPr>
        <p:grpSpPr>
          <a:xfrm>
            <a:off x="14148492" y="5610149"/>
            <a:ext cx="28575" cy="674932"/>
            <a:chOff x="0" y="0"/>
            <a:chExt cx="38100" cy="899909"/>
          </a:xfrm>
        </p:grpSpPr>
        <p:sp>
          <p:nvSpPr>
            <p:cNvPr id="44" name="Freeform 44"/>
            <p:cNvSpPr/>
            <p:nvPr/>
          </p:nvSpPr>
          <p:spPr>
            <a:xfrm>
              <a:off x="0" y="0"/>
              <a:ext cx="38100" cy="899922"/>
            </a:xfrm>
            <a:custGeom>
              <a:avLst/>
              <a:gdLst/>
              <a:ahLst/>
              <a:cxnLst/>
              <a:rect l="l" t="t" r="r" b="b"/>
              <a:pathLst>
                <a:path w="38100" h="899922">
                  <a:moveTo>
                    <a:pt x="0" y="19050"/>
                  </a:moveTo>
                  <a:cubicBezTo>
                    <a:pt x="0" y="8509"/>
                    <a:pt x="8509" y="0"/>
                    <a:pt x="19050" y="0"/>
                  </a:cubicBezTo>
                  <a:cubicBezTo>
                    <a:pt x="29591" y="0"/>
                    <a:pt x="38100" y="8509"/>
                    <a:pt x="38100" y="19050"/>
                  </a:cubicBezTo>
                  <a:lnTo>
                    <a:pt x="38100" y="880872"/>
                  </a:lnTo>
                  <a:cubicBezTo>
                    <a:pt x="38100" y="891413"/>
                    <a:pt x="29591" y="899922"/>
                    <a:pt x="19050" y="899922"/>
                  </a:cubicBezTo>
                  <a:cubicBezTo>
                    <a:pt x="8509" y="899922"/>
                    <a:pt x="0" y="891413"/>
                    <a:pt x="0" y="880872"/>
                  </a:cubicBezTo>
                  <a:close/>
                </a:path>
              </a:pathLst>
            </a:custGeom>
            <a:solidFill>
              <a:srgbClr val="48A8E2"/>
            </a:solidFill>
          </p:spPr>
          <p:txBody>
            <a:bodyPr/>
            <a:lstStyle/>
            <a:p>
              <a:endParaRPr lang="it-IT" noProof="0" dirty="0"/>
            </a:p>
          </p:txBody>
        </p:sp>
      </p:grpSp>
      <p:grpSp>
        <p:nvGrpSpPr>
          <p:cNvPr id="45" name="Group 45"/>
          <p:cNvGrpSpPr/>
          <p:nvPr/>
        </p:nvGrpSpPr>
        <p:grpSpPr>
          <a:xfrm>
            <a:off x="13900252" y="5347621"/>
            <a:ext cx="525218" cy="525218"/>
            <a:chOff x="0" y="0"/>
            <a:chExt cx="700291" cy="700291"/>
          </a:xfrm>
        </p:grpSpPr>
        <p:sp>
          <p:nvSpPr>
            <p:cNvPr id="46" name="Freeform 46"/>
            <p:cNvSpPr/>
            <p:nvPr/>
          </p:nvSpPr>
          <p:spPr>
            <a:xfrm>
              <a:off x="12700" y="12700"/>
              <a:ext cx="674878" cy="674878"/>
            </a:xfrm>
            <a:custGeom>
              <a:avLst/>
              <a:gdLst/>
              <a:ahLst/>
              <a:cxnLst/>
              <a:rect l="l" t="t" r="r" b="b"/>
              <a:pathLst>
                <a:path w="674878" h="674878">
                  <a:moveTo>
                    <a:pt x="0" y="337439"/>
                  </a:moveTo>
                  <a:cubicBezTo>
                    <a:pt x="0" y="151130"/>
                    <a:pt x="151130" y="0"/>
                    <a:pt x="337439" y="0"/>
                  </a:cubicBezTo>
                  <a:cubicBezTo>
                    <a:pt x="523748" y="0"/>
                    <a:pt x="674878" y="151130"/>
                    <a:pt x="674878" y="337439"/>
                  </a:cubicBezTo>
                  <a:cubicBezTo>
                    <a:pt x="674878" y="523748"/>
                    <a:pt x="523748" y="674878"/>
                    <a:pt x="337439" y="674878"/>
                  </a:cubicBezTo>
                  <a:cubicBezTo>
                    <a:pt x="151130" y="674878"/>
                    <a:pt x="0" y="523748"/>
                    <a:pt x="0" y="337439"/>
                  </a:cubicBezTo>
                  <a:close/>
                </a:path>
              </a:pathLst>
            </a:custGeom>
            <a:solidFill>
              <a:srgbClr val="00002E"/>
            </a:solidFill>
          </p:spPr>
          <p:txBody>
            <a:bodyPr/>
            <a:lstStyle/>
            <a:p>
              <a:endParaRPr lang="it-IT" noProof="0" dirty="0"/>
            </a:p>
          </p:txBody>
        </p:sp>
        <p:sp>
          <p:nvSpPr>
            <p:cNvPr id="47" name="Freeform 47"/>
            <p:cNvSpPr/>
            <p:nvPr/>
          </p:nvSpPr>
          <p:spPr>
            <a:xfrm>
              <a:off x="0" y="0"/>
              <a:ext cx="700278" cy="700278"/>
            </a:xfrm>
            <a:custGeom>
              <a:avLst/>
              <a:gdLst/>
              <a:ahLst/>
              <a:cxnLst/>
              <a:rect l="l" t="t" r="r" b="b"/>
              <a:pathLst>
                <a:path w="700278" h="700278">
                  <a:moveTo>
                    <a:pt x="0" y="350139"/>
                  </a:moveTo>
                  <a:cubicBezTo>
                    <a:pt x="0" y="156718"/>
                    <a:pt x="156718" y="0"/>
                    <a:pt x="350139" y="0"/>
                  </a:cubicBezTo>
                  <a:cubicBezTo>
                    <a:pt x="353949" y="0"/>
                    <a:pt x="357632" y="1778"/>
                    <a:pt x="360045" y="4826"/>
                  </a:cubicBezTo>
                  <a:lnTo>
                    <a:pt x="350139" y="12700"/>
                  </a:lnTo>
                  <a:lnTo>
                    <a:pt x="350139" y="0"/>
                  </a:lnTo>
                  <a:lnTo>
                    <a:pt x="350139" y="12700"/>
                  </a:lnTo>
                  <a:lnTo>
                    <a:pt x="350139" y="0"/>
                  </a:lnTo>
                  <a:cubicBezTo>
                    <a:pt x="543560" y="0"/>
                    <a:pt x="700278" y="156718"/>
                    <a:pt x="700278" y="350139"/>
                  </a:cubicBezTo>
                  <a:cubicBezTo>
                    <a:pt x="700278" y="355981"/>
                    <a:pt x="696341" y="361061"/>
                    <a:pt x="690626" y="362458"/>
                  </a:cubicBezTo>
                  <a:lnTo>
                    <a:pt x="687578" y="350139"/>
                  </a:lnTo>
                  <a:lnTo>
                    <a:pt x="700278" y="350139"/>
                  </a:lnTo>
                  <a:cubicBezTo>
                    <a:pt x="700278" y="543560"/>
                    <a:pt x="543560" y="700278"/>
                    <a:pt x="350139" y="700278"/>
                  </a:cubicBezTo>
                  <a:lnTo>
                    <a:pt x="350139" y="687578"/>
                  </a:lnTo>
                  <a:lnTo>
                    <a:pt x="350139" y="700278"/>
                  </a:lnTo>
                  <a:cubicBezTo>
                    <a:pt x="156718" y="700278"/>
                    <a:pt x="0" y="543560"/>
                    <a:pt x="0" y="350139"/>
                  </a:cubicBezTo>
                  <a:lnTo>
                    <a:pt x="12700" y="350139"/>
                  </a:lnTo>
                  <a:lnTo>
                    <a:pt x="0" y="350139"/>
                  </a:lnTo>
                  <a:moveTo>
                    <a:pt x="25400" y="350139"/>
                  </a:moveTo>
                  <a:lnTo>
                    <a:pt x="12700" y="350139"/>
                  </a:lnTo>
                  <a:lnTo>
                    <a:pt x="25400" y="350139"/>
                  </a:lnTo>
                  <a:cubicBezTo>
                    <a:pt x="25400" y="529463"/>
                    <a:pt x="170815" y="674878"/>
                    <a:pt x="350139" y="674878"/>
                  </a:cubicBezTo>
                  <a:cubicBezTo>
                    <a:pt x="529463" y="674878"/>
                    <a:pt x="674878" y="529463"/>
                    <a:pt x="674878" y="350139"/>
                  </a:cubicBezTo>
                  <a:cubicBezTo>
                    <a:pt x="674878" y="344297"/>
                    <a:pt x="678815" y="339217"/>
                    <a:pt x="684530" y="337820"/>
                  </a:cubicBezTo>
                  <a:lnTo>
                    <a:pt x="687578" y="350139"/>
                  </a:lnTo>
                  <a:lnTo>
                    <a:pt x="674878" y="350139"/>
                  </a:lnTo>
                  <a:cubicBezTo>
                    <a:pt x="674878" y="170815"/>
                    <a:pt x="529463" y="25400"/>
                    <a:pt x="350139" y="25400"/>
                  </a:cubicBezTo>
                  <a:cubicBezTo>
                    <a:pt x="346329" y="25400"/>
                    <a:pt x="342646" y="23622"/>
                    <a:pt x="340233" y="20574"/>
                  </a:cubicBezTo>
                  <a:lnTo>
                    <a:pt x="350139" y="12700"/>
                  </a:lnTo>
                  <a:lnTo>
                    <a:pt x="350139" y="25400"/>
                  </a:lnTo>
                  <a:cubicBezTo>
                    <a:pt x="170815" y="25400"/>
                    <a:pt x="25400" y="170815"/>
                    <a:pt x="25400" y="350139"/>
                  </a:cubicBezTo>
                  <a:close/>
                </a:path>
              </a:pathLst>
            </a:custGeom>
            <a:solidFill>
              <a:srgbClr val="48A8E2"/>
            </a:solidFill>
          </p:spPr>
          <p:txBody>
            <a:bodyPr/>
            <a:lstStyle/>
            <a:p>
              <a:endParaRPr lang="it-IT" noProof="0" dirty="0"/>
            </a:p>
          </p:txBody>
        </p:sp>
      </p:grpSp>
      <p:grpSp>
        <p:nvGrpSpPr>
          <p:cNvPr id="48" name="Group 48"/>
          <p:cNvGrpSpPr/>
          <p:nvPr/>
        </p:nvGrpSpPr>
        <p:grpSpPr>
          <a:xfrm>
            <a:off x="14003979" y="5411686"/>
            <a:ext cx="317602" cy="396926"/>
            <a:chOff x="0" y="0"/>
            <a:chExt cx="423469" cy="529234"/>
          </a:xfrm>
        </p:grpSpPr>
        <p:sp>
          <p:nvSpPr>
            <p:cNvPr id="49" name="Freeform 49"/>
            <p:cNvSpPr/>
            <p:nvPr/>
          </p:nvSpPr>
          <p:spPr>
            <a:xfrm>
              <a:off x="0" y="0"/>
              <a:ext cx="423467" cy="529232"/>
            </a:xfrm>
            <a:custGeom>
              <a:avLst/>
              <a:gdLst/>
              <a:ahLst/>
              <a:cxnLst/>
              <a:rect l="l" t="t" r="r" b="b"/>
              <a:pathLst>
                <a:path w="423467" h="529232">
                  <a:moveTo>
                    <a:pt x="0" y="0"/>
                  </a:moveTo>
                  <a:lnTo>
                    <a:pt x="423467" y="0"/>
                  </a:lnTo>
                  <a:lnTo>
                    <a:pt x="423467" y="529232"/>
                  </a:lnTo>
                  <a:lnTo>
                    <a:pt x="0" y="529232"/>
                  </a:lnTo>
                  <a:close/>
                </a:path>
              </a:pathLst>
            </a:custGeom>
            <a:blipFill>
              <a:blip r:embed="rId4">
                <a:alphaModFix amt="0"/>
              </a:blip>
              <a:stretch>
                <a:fillRect l="-110349" r="-110349"/>
              </a:stretch>
            </a:blipFill>
          </p:spPr>
          <p:txBody>
            <a:bodyPr/>
            <a:lstStyle/>
            <a:p>
              <a:endParaRPr lang="it-IT" noProof="0" dirty="0"/>
            </a:p>
          </p:txBody>
        </p:sp>
        <p:sp>
          <p:nvSpPr>
            <p:cNvPr id="50" name="TextBox 50"/>
            <p:cNvSpPr txBox="1"/>
            <p:nvPr/>
          </p:nvSpPr>
          <p:spPr>
            <a:xfrm>
              <a:off x="0" y="0"/>
              <a:ext cx="423469" cy="529234"/>
            </a:xfrm>
            <a:prstGeom prst="rect">
              <a:avLst/>
            </a:prstGeom>
          </p:spPr>
          <p:txBody>
            <a:bodyPr lIns="0" tIns="0" rIns="0" bIns="0" rtlCol="0" anchor="ctr"/>
            <a:lstStyle/>
            <a:p>
              <a:pPr algn="ctr">
                <a:lnSpc>
                  <a:spcPts val="2999"/>
                </a:lnSpc>
              </a:pPr>
              <a:r>
                <a:rPr lang="it-IT" sz="2499" b="1" noProof="0" dirty="0">
                  <a:solidFill>
                    <a:srgbClr val="FFFFFF"/>
                  </a:solidFill>
                  <a:latin typeface="Nunito Bold"/>
                  <a:ea typeface="Nunito Bold"/>
                  <a:cs typeface="Nunito Bold"/>
                  <a:sym typeface="Nunito Bold"/>
                </a:rPr>
                <a:t>4</a:t>
              </a:r>
            </a:p>
          </p:txBody>
        </p:sp>
      </p:grpSp>
      <p:sp>
        <p:nvSpPr>
          <p:cNvPr id="51" name="TextBox 51"/>
          <p:cNvSpPr txBox="1"/>
          <p:nvPr/>
        </p:nvSpPr>
        <p:spPr>
          <a:xfrm>
            <a:off x="12839405" y="6491135"/>
            <a:ext cx="2647055" cy="349891"/>
          </a:xfrm>
          <a:prstGeom prst="rect">
            <a:avLst/>
          </a:prstGeom>
        </p:spPr>
        <p:txBody>
          <a:bodyPr lIns="0" tIns="0" rIns="0" bIns="0" rtlCol="0" anchor="t">
            <a:spAutoFit/>
          </a:bodyPr>
          <a:lstStyle/>
          <a:p>
            <a:pPr algn="ctr">
              <a:lnSpc>
                <a:spcPts val="2600"/>
              </a:lnSpc>
            </a:pPr>
            <a:r>
              <a:rPr lang="it-IT" sz="2000" b="1" noProof="0" dirty="0">
                <a:solidFill>
                  <a:srgbClr val="FFFFFF"/>
                </a:solidFill>
                <a:latin typeface="Nunito Bold"/>
                <a:ea typeface="Nunito Bold"/>
                <a:cs typeface="Nunito Bold"/>
                <a:sym typeface="Nunito Bold"/>
              </a:rPr>
              <a:t>17–18 anni</a:t>
            </a:r>
          </a:p>
        </p:txBody>
      </p:sp>
      <p:sp>
        <p:nvSpPr>
          <p:cNvPr id="52" name="TextBox 52"/>
          <p:cNvSpPr txBox="1"/>
          <p:nvPr/>
        </p:nvSpPr>
        <p:spPr>
          <a:xfrm>
            <a:off x="11162700" y="6899824"/>
            <a:ext cx="6000455" cy="726577"/>
          </a:xfrm>
          <a:prstGeom prst="rect">
            <a:avLst/>
          </a:prstGeom>
        </p:spPr>
        <p:txBody>
          <a:bodyPr lIns="0" tIns="0" rIns="0" bIns="0" rtlCol="0" anchor="t">
            <a:spAutoFit/>
          </a:bodyPr>
          <a:lstStyle/>
          <a:p>
            <a:pPr algn="ctr">
              <a:lnSpc>
                <a:spcPts val="2600"/>
              </a:lnSpc>
            </a:pPr>
            <a:r>
              <a:rPr lang="it-IT" sz="1700" b="1" noProof="0" dirty="0">
                <a:solidFill>
                  <a:srgbClr val="FFFFFF"/>
                </a:solidFill>
                <a:latin typeface="PT Sans Bold"/>
                <a:ea typeface="PT Sans Bold"/>
                <a:cs typeface="PT Sans Bold"/>
                <a:sym typeface="PT Sans Bold"/>
              </a:rPr>
              <a:t>96%</a:t>
            </a:r>
            <a:r>
              <a:rPr lang="it-IT" sz="1700" noProof="0" dirty="0">
                <a:solidFill>
                  <a:srgbClr val="FFFFFF"/>
                </a:solidFill>
                <a:latin typeface="PT Sans"/>
                <a:ea typeface="PT Sans"/>
                <a:cs typeface="PT Sans"/>
                <a:sym typeface="PT Sans"/>
              </a:rPr>
              <a:t> è attivo su chat e social network. Il device è diventato il principale canale di socializzazione, informazione e identità.</a:t>
            </a:r>
          </a:p>
        </p:txBody>
      </p:sp>
      <p:grpSp>
        <p:nvGrpSpPr>
          <p:cNvPr id="53" name="Group 53"/>
          <p:cNvGrpSpPr/>
          <p:nvPr/>
        </p:nvGrpSpPr>
        <p:grpSpPr>
          <a:xfrm>
            <a:off x="899960" y="8178556"/>
            <a:ext cx="16488070" cy="1205208"/>
            <a:chOff x="0" y="0"/>
            <a:chExt cx="21984094" cy="1606944"/>
          </a:xfrm>
        </p:grpSpPr>
        <p:sp>
          <p:nvSpPr>
            <p:cNvPr id="54" name="Freeform 54"/>
            <p:cNvSpPr/>
            <p:nvPr/>
          </p:nvSpPr>
          <p:spPr>
            <a:xfrm>
              <a:off x="0" y="0"/>
              <a:ext cx="21984081" cy="1606931"/>
            </a:xfrm>
            <a:custGeom>
              <a:avLst/>
              <a:gdLst/>
              <a:ahLst/>
              <a:cxnLst/>
              <a:rect l="l" t="t" r="r" b="b"/>
              <a:pathLst>
                <a:path w="21984081" h="1606931">
                  <a:moveTo>
                    <a:pt x="0" y="449961"/>
                  </a:moveTo>
                  <a:cubicBezTo>
                    <a:pt x="0" y="201422"/>
                    <a:pt x="201422" y="0"/>
                    <a:pt x="449961" y="0"/>
                  </a:cubicBezTo>
                  <a:lnTo>
                    <a:pt x="21534120" y="0"/>
                  </a:lnTo>
                  <a:cubicBezTo>
                    <a:pt x="21782658" y="0"/>
                    <a:pt x="21984081" y="201422"/>
                    <a:pt x="21984081" y="449961"/>
                  </a:cubicBezTo>
                  <a:lnTo>
                    <a:pt x="21984081" y="1156970"/>
                  </a:lnTo>
                  <a:cubicBezTo>
                    <a:pt x="21984081" y="1405509"/>
                    <a:pt x="21782658" y="1606931"/>
                    <a:pt x="21534120" y="1606931"/>
                  </a:cubicBezTo>
                  <a:lnTo>
                    <a:pt x="449961" y="1606931"/>
                  </a:lnTo>
                  <a:cubicBezTo>
                    <a:pt x="201422" y="1606931"/>
                    <a:pt x="0" y="1405509"/>
                    <a:pt x="0" y="1156970"/>
                  </a:cubicBezTo>
                  <a:close/>
                </a:path>
              </a:pathLst>
            </a:custGeom>
            <a:solidFill>
              <a:srgbClr val="4B3F02"/>
            </a:solidFill>
          </p:spPr>
          <p:txBody>
            <a:bodyPr/>
            <a:lstStyle/>
            <a:p>
              <a:endParaRPr lang="it-IT" noProof="0" dirty="0"/>
            </a:p>
          </p:txBody>
        </p:sp>
      </p:grpSp>
      <p:grpSp>
        <p:nvGrpSpPr>
          <p:cNvPr id="55" name="Group 55"/>
          <p:cNvGrpSpPr/>
          <p:nvPr/>
        </p:nvGrpSpPr>
        <p:grpSpPr>
          <a:xfrm>
            <a:off x="1124845" y="8510292"/>
            <a:ext cx="281140" cy="224876"/>
            <a:chOff x="0" y="0"/>
            <a:chExt cx="374853" cy="299834"/>
          </a:xfrm>
        </p:grpSpPr>
        <p:sp>
          <p:nvSpPr>
            <p:cNvPr id="56" name="Freeform 56" descr="preencoded.png"/>
            <p:cNvSpPr/>
            <p:nvPr/>
          </p:nvSpPr>
          <p:spPr>
            <a:xfrm>
              <a:off x="0" y="0"/>
              <a:ext cx="374904" cy="299847"/>
            </a:xfrm>
            <a:custGeom>
              <a:avLst/>
              <a:gdLst/>
              <a:ahLst/>
              <a:cxnLst/>
              <a:rect l="l" t="t" r="r" b="b"/>
              <a:pathLst>
                <a:path w="374904" h="299847">
                  <a:moveTo>
                    <a:pt x="0" y="0"/>
                  </a:moveTo>
                  <a:lnTo>
                    <a:pt x="374904" y="0"/>
                  </a:lnTo>
                  <a:lnTo>
                    <a:pt x="374904" y="299847"/>
                  </a:lnTo>
                  <a:lnTo>
                    <a:pt x="0" y="299847"/>
                  </a:lnTo>
                  <a:lnTo>
                    <a:pt x="0" y="0"/>
                  </a:lnTo>
                  <a:close/>
                </a:path>
              </a:pathLst>
            </a:custGeom>
            <a:blipFill>
              <a:blip r:embed="rId5"/>
              <a:stretch>
                <a:fillRect t="-8" r="13"/>
              </a:stretch>
            </a:blipFill>
          </p:spPr>
          <p:txBody>
            <a:bodyPr/>
            <a:lstStyle/>
            <a:p>
              <a:endParaRPr lang="it-IT" noProof="0" dirty="0"/>
            </a:p>
          </p:txBody>
        </p:sp>
      </p:grpSp>
      <p:sp>
        <p:nvSpPr>
          <p:cNvPr id="57" name="TextBox 57"/>
          <p:cNvSpPr txBox="1"/>
          <p:nvPr/>
        </p:nvSpPr>
        <p:spPr>
          <a:xfrm>
            <a:off x="1630861" y="8370837"/>
            <a:ext cx="15532294" cy="726577"/>
          </a:xfrm>
          <a:prstGeom prst="rect">
            <a:avLst/>
          </a:prstGeom>
        </p:spPr>
        <p:txBody>
          <a:bodyPr lIns="0" tIns="0" rIns="0" bIns="0" rtlCol="0" anchor="t">
            <a:spAutoFit/>
          </a:bodyPr>
          <a:lstStyle/>
          <a:p>
            <a:pPr algn="l">
              <a:lnSpc>
                <a:spcPts val="2600"/>
              </a:lnSpc>
            </a:pPr>
            <a:r>
              <a:rPr lang="it-IT" sz="1700" noProof="0" dirty="0">
                <a:solidFill>
                  <a:srgbClr val="FFFFFF"/>
                </a:solidFill>
                <a:latin typeface="PT Sans"/>
                <a:ea typeface="PT Sans"/>
                <a:cs typeface="PT Sans"/>
                <a:sym typeface="PT Sans"/>
              </a:rPr>
              <a:t>L'esposizione precoce ai dispositivi digitali può alterare lo sviluppo neurologico, influenzando la capacità di attenzione, la regolazione emotiva e le abilità sociali nei bambini in età evolutiva.</a:t>
            </a:r>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51732"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1047150" y="3133013"/>
            <a:ext cx="7296598" cy="761747"/>
          </a:xfrm>
          <a:prstGeom prst="rect">
            <a:avLst/>
          </a:prstGeom>
        </p:spPr>
        <p:txBody>
          <a:bodyPr lIns="0" tIns="0" rIns="0" bIns="0" rtlCol="0" anchor="t">
            <a:spAutoFit/>
          </a:bodyPr>
          <a:lstStyle/>
          <a:p>
            <a:pPr algn="l">
              <a:lnSpc>
                <a:spcPts val="6000"/>
              </a:lnSpc>
            </a:pPr>
            <a:r>
              <a:rPr lang="it-IT" sz="4800" b="1" noProof="0" dirty="0">
                <a:solidFill>
                  <a:srgbClr val="FFFFFF"/>
                </a:solidFill>
                <a:latin typeface="Nunito Bold"/>
                <a:ea typeface="Nunito Bold"/>
                <a:cs typeface="Nunito Bold"/>
                <a:sym typeface="Nunito Bold"/>
              </a:rPr>
              <a:t>Le conseguenze </a:t>
            </a:r>
            <a:r>
              <a:rPr lang="it-IT" sz="4800" b="1" dirty="0">
                <a:solidFill>
                  <a:srgbClr val="FFFFFF"/>
                </a:solidFill>
                <a:latin typeface="Nunito Bold"/>
                <a:ea typeface="Nunito Bold"/>
                <a:cs typeface="Nunito Bold"/>
                <a:sym typeface="Nunito Bold"/>
              </a:rPr>
              <a:t>n</a:t>
            </a:r>
            <a:r>
              <a:rPr lang="it-IT" sz="4800" b="1" noProof="0" dirty="0">
                <a:solidFill>
                  <a:srgbClr val="FFFFFF"/>
                </a:solidFill>
                <a:latin typeface="Nunito Bold"/>
                <a:ea typeface="Nunito Bold"/>
                <a:cs typeface="Nunito Bold"/>
                <a:sym typeface="Nunito Bold"/>
              </a:rPr>
              <a:t>ascoste</a:t>
            </a:r>
          </a:p>
        </p:txBody>
      </p:sp>
      <p:sp>
        <p:nvSpPr>
          <p:cNvPr id="10" name="TextBox 10"/>
          <p:cNvSpPr txBox="1"/>
          <p:nvPr/>
        </p:nvSpPr>
        <p:spPr>
          <a:xfrm>
            <a:off x="1047150" y="4796628"/>
            <a:ext cx="9335691" cy="2170214"/>
          </a:xfrm>
          <a:prstGeom prst="rect">
            <a:avLst/>
          </a:prstGeom>
        </p:spPr>
        <p:txBody>
          <a:bodyPr lIns="0" tIns="0" rIns="0" bIns="0" rtlCol="0" anchor="t">
            <a:spAutoFit/>
          </a:bodyPr>
          <a:lstStyle/>
          <a:p>
            <a:pPr algn="l">
              <a:lnSpc>
                <a:spcPts val="3200"/>
              </a:lnSpc>
            </a:pPr>
            <a:r>
              <a:rPr lang="it-IT" sz="2000" noProof="0" dirty="0">
                <a:solidFill>
                  <a:srgbClr val="FFFFFF"/>
                </a:solidFill>
                <a:latin typeface="PT Sans"/>
                <a:ea typeface="PT Sans"/>
                <a:cs typeface="PT Sans"/>
                <a:sym typeface="PT Sans"/>
              </a:rPr>
              <a:t>Dietro ogni notifica, ogni scroll infinito e ogni sessione di gaming prolungata si celano conseguenze che non sempre sono visibili a occhio nudo. L'impatto della dipendenza digitale si manifesta su più livelli: fisico, psicologico e sociale. Comprendere queste conseguenze significa riuscire a riconoscerle in tempo, prima che diventino problemi cronici difficili da affrontare.</a:t>
            </a:r>
          </a:p>
        </p:txBody>
      </p:sp>
      <p:pic>
        <p:nvPicPr>
          <p:cNvPr id="13" name="Immagine 12">
            <a:extLst>
              <a:ext uri="{FF2B5EF4-FFF2-40B4-BE49-F238E27FC236}">
                <a16:creationId xmlns:a16="http://schemas.microsoft.com/office/drawing/2014/main" id="{C984AC52-662E-8FD4-9C33-6C82423E1342}"/>
              </a:ext>
            </a:extLst>
          </p:cNvPr>
          <p:cNvPicPr>
            <a:picLocks noChangeAspect="1"/>
          </p:cNvPicPr>
          <p:nvPr/>
        </p:nvPicPr>
        <p:blipFill>
          <a:blip r:embed="rId4"/>
          <a:srcRect l="-174" t="9813" r="174" b="-9813"/>
          <a:stretch>
            <a:fillRect/>
          </a:stretch>
        </p:blipFill>
        <p:spPr>
          <a:xfrm>
            <a:off x="10056977" y="4882662"/>
            <a:ext cx="6049269" cy="6049269"/>
          </a:xfrm>
          <a:prstGeom prst="ellipse">
            <a:avLst/>
          </a:prstGeom>
        </p:spPr>
      </p:pic>
      <p:pic>
        <p:nvPicPr>
          <p:cNvPr id="15" name="Immagine 14">
            <a:extLst>
              <a:ext uri="{FF2B5EF4-FFF2-40B4-BE49-F238E27FC236}">
                <a16:creationId xmlns:a16="http://schemas.microsoft.com/office/drawing/2014/main" id="{1D6C1054-D756-EBE1-2F35-4153E896F386}"/>
              </a:ext>
            </a:extLst>
          </p:cNvPr>
          <p:cNvPicPr>
            <a:picLocks noChangeAspect="1"/>
          </p:cNvPicPr>
          <p:nvPr/>
        </p:nvPicPr>
        <p:blipFill>
          <a:blip r:embed="rId5"/>
          <a:stretch>
            <a:fillRect/>
          </a:stretch>
        </p:blipFill>
        <p:spPr>
          <a:xfrm>
            <a:off x="13081612" y="0"/>
            <a:ext cx="5206388" cy="4914900"/>
          </a:xfrm>
          <a:prstGeom prst="teardrop">
            <a:avLst/>
          </a:prstGeom>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930"/>
            <a:ext cx="18288000" cy="10287000"/>
            <a:chOff x="3850475" y="1284141"/>
            <a:chExt cx="24384000" cy="13716000"/>
          </a:xfrm>
        </p:grpSpPr>
        <p:sp>
          <p:nvSpPr>
            <p:cNvPr id="3" name="Freeform 3" descr="preencoded.png"/>
            <p:cNvSpPr/>
            <p:nvPr/>
          </p:nvSpPr>
          <p:spPr>
            <a:xfrm>
              <a:off x="3850475" y="1284141"/>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41214"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946099" y="1192263"/>
            <a:ext cx="12008491" cy="678361"/>
          </a:xfrm>
          <a:prstGeom prst="rect">
            <a:avLst/>
          </a:prstGeom>
        </p:spPr>
        <p:txBody>
          <a:bodyPr lIns="0" tIns="0" rIns="0" bIns="0" rtlCol="0" anchor="t">
            <a:spAutoFit/>
          </a:bodyPr>
          <a:lstStyle/>
          <a:p>
            <a:pPr algn="l">
              <a:lnSpc>
                <a:spcPts val="5100"/>
              </a:lnSpc>
            </a:pPr>
            <a:r>
              <a:rPr lang="it-IT" sz="4000" b="1" noProof="0" dirty="0">
                <a:solidFill>
                  <a:srgbClr val="FFFFFF"/>
                </a:solidFill>
                <a:latin typeface="Nunito Bold"/>
                <a:ea typeface="Nunito Bold"/>
                <a:cs typeface="Nunito Bold"/>
                <a:sym typeface="Nunito Bold"/>
              </a:rPr>
              <a:t>Oltre lo schermo: impatti reali sulla vita dei giovani</a:t>
            </a:r>
          </a:p>
        </p:txBody>
      </p:sp>
      <p:sp>
        <p:nvSpPr>
          <p:cNvPr id="15" name="TextBox 15"/>
          <p:cNvSpPr txBox="1"/>
          <p:nvPr/>
        </p:nvSpPr>
        <p:spPr>
          <a:xfrm>
            <a:off x="946099" y="3817439"/>
            <a:ext cx="3016301" cy="317395"/>
          </a:xfrm>
          <a:prstGeom prst="rect">
            <a:avLst/>
          </a:prstGeom>
        </p:spPr>
        <p:txBody>
          <a:bodyPr wrap="square" lIns="0" tIns="0" rIns="0" bIns="0" rtlCol="0" anchor="t">
            <a:spAutoFit/>
          </a:bodyPr>
          <a:lstStyle/>
          <a:p>
            <a:pPr algn="l">
              <a:lnSpc>
                <a:spcPts val="2500"/>
              </a:lnSpc>
            </a:pPr>
            <a:r>
              <a:rPr lang="it-IT" sz="2000" b="1" noProof="0" dirty="0">
                <a:solidFill>
                  <a:srgbClr val="FFFFFF"/>
                </a:solidFill>
                <a:latin typeface="Nunito Bold"/>
                <a:ea typeface="Nunito Bold"/>
                <a:cs typeface="Nunito Bold"/>
                <a:sym typeface="Nunito Bold"/>
              </a:rPr>
              <a:t>Rendimento scolastico</a:t>
            </a:r>
          </a:p>
        </p:txBody>
      </p:sp>
      <p:sp>
        <p:nvSpPr>
          <p:cNvPr id="16" name="TextBox 16"/>
          <p:cNvSpPr txBox="1"/>
          <p:nvPr/>
        </p:nvSpPr>
        <p:spPr>
          <a:xfrm>
            <a:off x="946099" y="4225376"/>
            <a:ext cx="5309892" cy="2643188"/>
          </a:xfrm>
          <a:prstGeom prst="rect">
            <a:avLst/>
          </a:prstGeom>
        </p:spPr>
        <p:txBody>
          <a:bodyPr lIns="0" tIns="0" rIns="0" bIns="0" rtlCol="0" anchor="t">
            <a:spAutoFit/>
          </a:bodyPr>
          <a:lstStyle/>
          <a:p>
            <a:pPr algn="l">
              <a:lnSpc>
                <a:spcPts val="2499"/>
              </a:lnSpc>
            </a:pPr>
            <a:r>
              <a:rPr lang="it-IT" sz="1700" noProof="0" dirty="0">
                <a:solidFill>
                  <a:srgbClr val="FFFFFF"/>
                </a:solidFill>
                <a:latin typeface="PT Sans"/>
                <a:ea typeface="PT Sans"/>
                <a:cs typeface="PT Sans"/>
                <a:sym typeface="PT Sans"/>
              </a:rPr>
              <a:t>Il calo dell'attenzione e della concentrazione è tra le prime conseguenze documentate. L'uso prolungato degli schermi riduce la capacità di mantenere l'attenzione sostenuta, indispensabile per lo studio. I ragazzi faticano a completare compiti lunghi, a leggere testi approfonditi e a mantenere routine di studio efficaci. Il risultato è un progressivo deterioramento delle performance scolastiche.</a:t>
            </a:r>
          </a:p>
        </p:txBody>
      </p:sp>
      <p:sp>
        <p:nvSpPr>
          <p:cNvPr id="19" name="TextBox 19"/>
          <p:cNvSpPr txBox="1"/>
          <p:nvPr/>
        </p:nvSpPr>
        <p:spPr>
          <a:xfrm>
            <a:off x="6488906" y="3817439"/>
            <a:ext cx="2598839" cy="317395"/>
          </a:xfrm>
          <a:prstGeom prst="rect">
            <a:avLst/>
          </a:prstGeom>
        </p:spPr>
        <p:txBody>
          <a:bodyPr lIns="0" tIns="0" rIns="0" bIns="0" rtlCol="0" anchor="t">
            <a:spAutoFit/>
          </a:bodyPr>
          <a:lstStyle/>
          <a:p>
            <a:pPr algn="l">
              <a:lnSpc>
                <a:spcPts val="2500"/>
              </a:lnSpc>
            </a:pPr>
            <a:r>
              <a:rPr lang="it-IT" sz="2000" b="1" noProof="0" dirty="0">
                <a:solidFill>
                  <a:srgbClr val="FFFFFF"/>
                </a:solidFill>
                <a:latin typeface="Nunito Bold"/>
                <a:ea typeface="Nunito Bold"/>
                <a:cs typeface="Nunito Bold"/>
                <a:sym typeface="Nunito Bold"/>
              </a:rPr>
              <a:t>Isolamento sociale</a:t>
            </a:r>
          </a:p>
        </p:txBody>
      </p:sp>
      <p:sp>
        <p:nvSpPr>
          <p:cNvPr id="20" name="TextBox 20"/>
          <p:cNvSpPr txBox="1"/>
          <p:nvPr/>
        </p:nvSpPr>
        <p:spPr>
          <a:xfrm>
            <a:off x="6488906" y="4225376"/>
            <a:ext cx="5310035" cy="2643188"/>
          </a:xfrm>
          <a:prstGeom prst="rect">
            <a:avLst/>
          </a:prstGeom>
        </p:spPr>
        <p:txBody>
          <a:bodyPr lIns="0" tIns="0" rIns="0" bIns="0" rtlCol="0" anchor="t">
            <a:spAutoFit/>
          </a:bodyPr>
          <a:lstStyle/>
          <a:p>
            <a:pPr algn="l">
              <a:lnSpc>
                <a:spcPts val="2499"/>
              </a:lnSpc>
            </a:pPr>
            <a:r>
              <a:rPr lang="it-IT" sz="1700" noProof="0" dirty="0">
                <a:solidFill>
                  <a:srgbClr val="FFFFFF"/>
                </a:solidFill>
                <a:latin typeface="PT Sans"/>
                <a:ea typeface="PT Sans"/>
                <a:cs typeface="PT Sans"/>
                <a:sym typeface="PT Sans"/>
              </a:rPr>
              <a:t>Paradossalmente, i dispositivi nati per connettere le persone alimentano forme di isolamento. Il </a:t>
            </a:r>
            <a:r>
              <a:rPr lang="it-IT" sz="1700" b="1" noProof="0" dirty="0">
                <a:solidFill>
                  <a:srgbClr val="FFFFFF"/>
                </a:solidFill>
                <a:latin typeface="PT Sans Bold"/>
                <a:ea typeface="PT Sans Bold"/>
                <a:cs typeface="PT Sans Bold"/>
                <a:sym typeface="PT Sans Bold"/>
              </a:rPr>
              <a:t>22% dei giovani</a:t>
            </a:r>
            <a:r>
              <a:rPr lang="it-IT" sz="1700" noProof="0" dirty="0">
                <a:solidFill>
                  <a:srgbClr val="FFFFFF"/>
                </a:solidFill>
                <a:latin typeface="PT Sans"/>
                <a:ea typeface="PT Sans"/>
                <a:cs typeface="PT Sans"/>
                <a:sym typeface="PT Sans"/>
              </a:rPr>
              <a:t> dipendenti mostra segni di ritiro sociale: preferisce le interazioni digitali a quelle reali, evita uscite con gli amici e perde interesse per attività di gruppo. Le relazioni virtuali, per quanto numerose, non sostituiscono la profondità delle relazioni interpersonali reali.</a:t>
            </a:r>
          </a:p>
        </p:txBody>
      </p:sp>
      <p:grpSp>
        <p:nvGrpSpPr>
          <p:cNvPr id="21" name="Group 21"/>
          <p:cNvGrpSpPr/>
          <p:nvPr/>
        </p:nvGrpSpPr>
        <p:grpSpPr>
          <a:xfrm>
            <a:off x="13258800" y="470296"/>
            <a:ext cx="4546102" cy="2886562"/>
            <a:chOff x="0" y="0"/>
            <a:chExt cx="3115069" cy="1925244"/>
          </a:xfrm>
        </p:grpSpPr>
        <p:sp>
          <p:nvSpPr>
            <p:cNvPr id="22" name="Freeform 22" descr="preencoded.png"/>
            <p:cNvSpPr/>
            <p:nvPr/>
          </p:nvSpPr>
          <p:spPr>
            <a:xfrm>
              <a:off x="0" y="0"/>
              <a:ext cx="3115056" cy="1925193"/>
            </a:xfrm>
            <a:custGeom>
              <a:avLst/>
              <a:gdLst/>
              <a:ahLst/>
              <a:cxnLst/>
              <a:rect l="l" t="t" r="r" b="b"/>
              <a:pathLst>
                <a:path w="3115056" h="1925193">
                  <a:moveTo>
                    <a:pt x="0" y="0"/>
                  </a:moveTo>
                  <a:lnTo>
                    <a:pt x="3115056" y="0"/>
                  </a:lnTo>
                  <a:lnTo>
                    <a:pt x="3115056" y="1925193"/>
                  </a:lnTo>
                  <a:lnTo>
                    <a:pt x="0" y="1925193"/>
                  </a:lnTo>
                  <a:lnTo>
                    <a:pt x="0" y="0"/>
                  </a:lnTo>
                  <a:close/>
                </a:path>
              </a:pathLst>
            </a:custGeom>
            <a:blipFill>
              <a:blip r:embed="rId4"/>
              <a:stretch>
                <a:fillRect t="-191" b="-193"/>
              </a:stretch>
            </a:blipFill>
          </p:spPr>
          <p:txBody>
            <a:bodyPr/>
            <a:lstStyle/>
            <a:p>
              <a:endParaRPr lang="it-IT" noProof="0" dirty="0"/>
            </a:p>
          </p:txBody>
        </p:sp>
      </p:grpSp>
      <p:sp>
        <p:nvSpPr>
          <p:cNvPr id="23" name="TextBox 23"/>
          <p:cNvSpPr txBox="1"/>
          <p:nvPr/>
        </p:nvSpPr>
        <p:spPr>
          <a:xfrm>
            <a:off x="12031856" y="3817439"/>
            <a:ext cx="2598839" cy="317395"/>
          </a:xfrm>
          <a:prstGeom prst="rect">
            <a:avLst/>
          </a:prstGeom>
        </p:spPr>
        <p:txBody>
          <a:bodyPr lIns="0" tIns="0" rIns="0" bIns="0" rtlCol="0" anchor="t">
            <a:spAutoFit/>
          </a:bodyPr>
          <a:lstStyle/>
          <a:p>
            <a:pPr algn="l">
              <a:lnSpc>
                <a:spcPts val="2500"/>
              </a:lnSpc>
            </a:pPr>
            <a:r>
              <a:rPr lang="it-IT" sz="2000" b="1" noProof="0" dirty="0">
                <a:solidFill>
                  <a:srgbClr val="FFFFFF"/>
                </a:solidFill>
                <a:latin typeface="Nunito Bold"/>
                <a:ea typeface="Nunito Bold"/>
                <a:cs typeface="Nunito Bold"/>
                <a:sym typeface="Nunito Bold"/>
              </a:rPr>
              <a:t>Sonno e salute </a:t>
            </a:r>
            <a:r>
              <a:rPr lang="it-IT" sz="2000" b="1" dirty="0">
                <a:solidFill>
                  <a:srgbClr val="FFFFFF"/>
                </a:solidFill>
                <a:latin typeface="Nunito Bold"/>
                <a:ea typeface="Nunito Bold"/>
                <a:cs typeface="Nunito Bold"/>
                <a:sym typeface="Nunito Bold"/>
              </a:rPr>
              <a:t>f</a:t>
            </a:r>
            <a:r>
              <a:rPr lang="it-IT" sz="2000" b="1" noProof="0" dirty="0" err="1">
                <a:solidFill>
                  <a:srgbClr val="FFFFFF"/>
                </a:solidFill>
                <a:latin typeface="Nunito Bold"/>
                <a:ea typeface="Nunito Bold"/>
                <a:cs typeface="Nunito Bold"/>
                <a:sym typeface="Nunito Bold"/>
              </a:rPr>
              <a:t>isica</a:t>
            </a:r>
            <a:endParaRPr lang="it-IT" sz="2000" b="1" noProof="0" dirty="0">
              <a:solidFill>
                <a:srgbClr val="FFFFFF"/>
              </a:solidFill>
              <a:latin typeface="Nunito Bold"/>
              <a:ea typeface="Nunito Bold"/>
              <a:cs typeface="Nunito Bold"/>
              <a:sym typeface="Nunito Bold"/>
            </a:endParaRPr>
          </a:p>
        </p:txBody>
      </p:sp>
      <p:sp>
        <p:nvSpPr>
          <p:cNvPr id="24" name="TextBox 24"/>
          <p:cNvSpPr txBox="1"/>
          <p:nvPr/>
        </p:nvSpPr>
        <p:spPr>
          <a:xfrm>
            <a:off x="12031856" y="4225376"/>
            <a:ext cx="5310035" cy="2317556"/>
          </a:xfrm>
          <a:prstGeom prst="rect">
            <a:avLst/>
          </a:prstGeom>
        </p:spPr>
        <p:txBody>
          <a:bodyPr lIns="0" tIns="0" rIns="0" bIns="0" rtlCol="0" anchor="t">
            <a:spAutoFit/>
          </a:bodyPr>
          <a:lstStyle/>
          <a:p>
            <a:pPr algn="l">
              <a:lnSpc>
                <a:spcPts val="2499"/>
              </a:lnSpc>
            </a:pPr>
            <a:r>
              <a:rPr lang="it-IT" sz="1700" noProof="0" dirty="0">
                <a:solidFill>
                  <a:srgbClr val="FFFFFF"/>
                </a:solidFill>
                <a:latin typeface="PT Sans"/>
                <a:ea typeface="PT Sans"/>
                <a:cs typeface="PT Sans"/>
                <a:sym typeface="PT Sans"/>
              </a:rPr>
              <a:t>L'uso dei dispositivi nelle ore serali — e spesso notturne — altera i ritmi circadiani naturali. La luce blu degli schermi inibisce la produzione di melatonina, compromettendo la qualità e la durata del sonno. A questo si aggiungono problemi fisici documentati: affaticamento visivo, mal di testa, dolori cervicali e alla schiena dovuti a posture scorrette prolungate.</a:t>
            </a:r>
          </a:p>
        </p:txBody>
      </p:sp>
      <p:grpSp>
        <p:nvGrpSpPr>
          <p:cNvPr id="25" name="Group 25"/>
          <p:cNvGrpSpPr/>
          <p:nvPr/>
        </p:nvGrpSpPr>
        <p:grpSpPr>
          <a:xfrm>
            <a:off x="787156" y="7078113"/>
            <a:ext cx="8246421" cy="2493321"/>
            <a:chOff x="0" y="0"/>
            <a:chExt cx="10995228" cy="3324428"/>
          </a:xfrm>
        </p:grpSpPr>
        <p:sp>
          <p:nvSpPr>
            <p:cNvPr id="26" name="Freeform 26"/>
            <p:cNvSpPr/>
            <p:nvPr/>
          </p:nvSpPr>
          <p:spPr>
            <a:xfrm>
              <a:off x="0" y="0"/>
              <a:ext cx="10995151" cy="3324352"/>
            </a:xfrm>
            <a:custGeom>
              <a:avLst/>
              <a:gdLst/>
              <a:ahLst/>
              <a:cxnLst/>
              <a:rect l="l" t="t" r="r" b="b"/>
              <a:pathLst>
                <a:path w="10995151" h="3324352">
                  <a:moveTo>
                    <a:pt x="0" y="706882"/>
                  </a:moveTo>
                  <a:cubicBezTo>
                    <a:pt x="0" y="316484"/>
                    <a:pt x="316484" y="0"/>
                    <a:pt x="706882" y="0"/>
                  </a:cubicBezTo>
                  <a:lnTo>
                    <a:pt x="10288270" y="0"/>
                  </a:lnTo>
                  <a:cubicBezTo>
                    <a:pt x="10678668" y="0"/>
                    <a:pt x="10995151" y="316484"/>
                    <a:pt x="10995151" y="706882"/>
                  </a:cubicBezTo>
                  <a:lnTo>
                    <a:pt x="10995151" y="2617470"/>
                  </a:lnTo>
                  <a:cubicBezTo>
                    <a:pt x="10995151" y="3007868"/>
                    <a:pt x="10678668" y="3324352"/>
                    <a:pt x="10288270" y="3324352"/>
                  </a:cubicBezTo>
                  <a:lnTo>
                    <a:pt x="706882" y="3324352"/>
                  </a:lnTo>
                  <a:cubicBezTo>
                    <a:pt x="316484" y="3324479"/>
                    <a:pt x="0" y="3007995"/>
                    <a:pt x="0" y="2617470"/>
                  </a:cubicBezTo>
                  <a:close/>
                </a:path>
              </a:pathLst>
            </a:custGeom>
            <a:solidFill>
              <a:srgbClr val="D7425E">
                <a:alpha val="56078"/>
              </a:srgbClr>
            </a:solidFill>
          </p:spPr>
          <p:txBody>
            <a:bodyPr/>
            <a:lstStyle/>
            <a:p>
              <a:endParaRPr lang="it-IT" noProof="0" dirty="0"/>
            </a:p>
          </p:txBody>
        </p:sp>
      </p:grpSp>
      <p:sp>
        <p:nvSpPr>
          <p:cNvPr id="27" name="TextBox 27"/>
          <p:cNvSpPr txBox="1"/>
          <p:nvPr/>
        </p:nvSpPr>
        <p:spPr>
          <a:xfrm>
            <a:off x="1008012" y="7254926"/>
            <a:ext cx="4706988" cy="317395"/>
          </a:xfrm>
          <a:prstGeom prst="rect">
            <a:avLst/>
          </a:prstGeom>
        </p:spPr>
        <p:txBody>
          <a:bodyPr wrap="square" lIns="0" tIns="0" rIns="0" bIns="0" rtlCol="0" anchor="t">
            <a:spAutoFit/>
          </a:bodyPr>
          <a:lstStyle/>
          <a:p>
            <a:pPr algn="l">
              <a:lnSpc>
                <a:spcPts val="2500"/>
              </a:lnSpc>
            </a:pPr>
            <a:r>
              <a:rPr lang="it-IT" sz="2000" b="1" noProof="0" dirty="0">
                <a:solidFill>
                  <a:srgbClr val="000000"/>
                </a:solidFill>
                <a:latin typeface="Nunito Bold"/>
                <a:ea typeface="Nunito Bold"/>
                <a:cs typeface="Nunito Bold"/>
                <a:sym typeface="Nunito Bold"/>
              </a:rPr>
              <a:t>Irritabilità e astinenza </a:t>
            </a:r>
            <a:r>
              <a:rPr lang="it-IT" sz="2000" b="1" dirty="0">
                <a:solidFill>
                  <a:srgbClr val="000000"/>
                </a:solidFill>
                <a:latin typeface="Nunito Bold"/>
                <a:ea typeface="Nunito Bold"/>
                <a:cs typeface="Nunito Bold"/>
                <a:sym typeface="Nunito Bold"/>
              </a:rPr>
              <a:t>d</a:t>
            </a:r>
            <a:r>
              <a:rPr lang="it-IT" sz="2000" b="1" noProof="0" dirty="0" err="1">
                <a:solidFill>
                  <a:srgbClr val="000000"/>
                </a:solidFill>
                <a:latin typeface="Nunito Bold"/>
                <a:ea typeface="Nunito Bold"/>
                <a:cs typeface="Nunito Bold"/>
                <a:sym typeface="Nunito Bold"/>
              </a:rPr>
              <a:t>igitale</a:t>
            </a:r>
            <a:endParaRPr lang="it-IT" sz="2000" b="1" noProof="0" dirty="0">
              <a:solidFill>
                <a:srgbClr val="000000"/>
              </a:solidFill>
              <a:latin typeface="Nunito Bold"/>
              <a:ea typeface="Nunito Bold"/>
              <a:cs typeface="Nunito Bold"/>
              <a:sym typeface="Nunito Bold"/>
            </a:endParaRPr>
          </a:p>
        </p:txBody>
      </p:sp>
      <p:sp>
        <p:nvSpPr>
          <p:cNvPr id="28" name="TextBox 28"/>
          <p:cNvSpPr txBox="1"/>
          <p:nvPr/>
        </p:nvSpPr>
        <p:spPr>
          <a:xfrm>
            <a:off x="1008012" y="7737424"/>
            <a:ext cx="7804699" cy="1666284"/>
          </a:xfrm>
          <a:prstGeom prst="rect">
            <a:avLst/>
          </a:prstGeom>
        </p:spPr>
        <p:txBody>
          <a:bodyPr lIns="0" tIns="0" rIns="0" bIns="0" rtlCol="0" anchor="t">
            <a:spAutoFit/>
          </a:bodyPr>
          <a:lstStyle/>
          <a:p>
            <a:pPr algn="l">
              <a:lnSpc>
                <a:spcPts val="2499"/>
              </a:lnSpc>
            </a:pPr>
            <a:r>
              <a:rPr lang="it-IT" sz="1700" noProof="0" dirty="0">
                <a:solidFill>
                  <a:srgbClr val="000000"/>
                </a:solidFill>
                <a:latin typeface="PT Sans"/>
                <a:ea typeface="PT Sans"/>
                <a:cs typeface="PT Sans"/>
                <a:sym typeface="PT Sans"/>
              </a:rPr>
              <a:t>Il </a:t>
            </a:r>
            <a:r>
              <a:rPr lang="it-IT" sz="1700" b="1" noProof="0" dirty="0">
                <a:solidFill>
                  <a:srgbClr val="000000"/>
                </a:solidFill>
                <a:latin typeface="PT Sans Bold"/>
                <a:ea typeface="PT Sans Bold"/>
                <a:cs typeface="PT Sans Bold"/>
                <a:sym typeface="PT Sans Bold"/>
              </a:rPr>
              <a:t>33% dei giovani</a:t>
            </a:r>
            <a:r>
              <a:rPr lang="it-IT" sz="1700" noProof="0" dirty="0">
                <a:solidFill>
                  <a:srgbClr val="000000"/>
                </a:solidFill>
                <a:latin typeface="PT Sans"/>
                <a:ea typeface="PT Sans"/>
                <a:cs typeface="PT Sans"/>
                <a:sym typeface="PT Sans"/>
              </a:rPr>
              <a:t> mostra segni di irritabilità, nervosismo o agitazione quando non può accedere ai propri dispositivi. Questo comportamento — del tutto analogo ai sintomi di astinenza da sostanze — è uno degli indicatori più chiari della presenza di una dipendenza comportamentale conclamata. Riconoscerlo precocemente è fondamentale per intervenire in modo tempestivo.</a:t>
            </a:r>
          </a:p>
        </p:txBody>
      </p:sp>
      <p:sp>
        <p:nvSpPr>
          <p:cNvPr id="29" name="TextBox 29"/>
          <p:cNvSpPr txBox="1"/>
          <p:nvPr/>
        </p:nvSpPr>
        <p:spPr>
          <a:xfrm>
            <a:off x="9422902" y="7411450"/>
            <a:ext cx="5664698" cy="317395"/>
          </a:xfrm>
          <a:prstGeom prst="rect">
            <a:avLst/>
          </a:prstGeom>
        </p:spPr>
        <p:txBody>
          <a:bodyPr wrap="square" lIns="0" tIns="0" rIns="0" bIns="0" rtlCol="0" anchor="t">
            <a:spAutoFit/>
          </a:bodyPr>
          <a:lstStyle/>
          <a:p>
            <a:pPr algn="l">
              <a:lnSpc>
                <a:spcPts val="2500"/>
              </a:lnSpc>
            </a:pPr>
            <a:r>
              <a:rPr lang="it-IT" sz="2000" b="1" noProof="0" dirty="0">
                <a:solidFill>
                  <a:srgbClr val="FFFFFF"/>
                </a:solidFill>
                <a:latin typeface="Nunito Bold"/>
                <a:ea typeface="Nunito Bold"/>
                <a:cs typeface="Nunito Bold"/>
                <a:sym typeface="Nunito Bold"/>
              </a:rPr>
              <a:t>L'impatto sul benessere psicologico</a:t>
            </a:r>
          </a:p>
        </p:txBody>
      </p:sp>
      <p:sp>
        <p:nvSpPr>
          <p:cNvPr id="30" name="TextBox 30"/>
          <p:cNvSpPr txBox="1"/>
          <p:nvPr/>
        </p:nvSpPr>
        <p:spPr>
          <a:xfrm>
            <a:off x="9422902" y="7737424"/>
            <a:ext cx="7928524" cy="1666284"/>
          </a:xfrm>
          <a:prstGeom prst="rect">
            <a:avLst/>
          </a:prstGeom>
        </p:spPr>
        <p:txBody>
          <a:bodyPr lIns="0" tIns="0" rIns="0" bIns="0" rtlCol="0" anchor="t">
            <a:spAutoFit/>
          </a:bodyPr>
          <a:lstStyle/>
          <a:p>
            <a:pPr algn="l">
              <a:lnSpc>
                <a:spcPts val="2499"/>
              </a:lnSpc>
            </a:pPr>
            <a:r>
              <a:rPr lang="it-IT" sz="1700" noProof="0" dirty="0">
                <a:solidFill>
                  <a:srgbClr val="FFFFFF"/>
                </a:solidFill>
                <a:latin typeface="PT Sans"/>
                <a:ea typeface="PT Sans"/>
                <a:cs typeface="PT Sans"/>
                <a:sym typeface="PT Sans"/>
              </a:rPr>
              <a:t>Oltre ai segnali comportamentali, la dipendenza digitale ha un impatto misurabile sul benessere emotivo e psicologico dei giovani. Si registrano livelli più elevati di ansia, umore instabile, bassa autostima (amplificata dai confronti sui social) e difficoltà nella regolazione delle emozioni. Nei casi più gravi, la dipendenza digitale può essere sia causa che conseguenza di stati depressivi.</a:t>
            </a: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1705127" y="982856"/>
            <a:ext cx="15211273" cy="584775"/>
          </a:xfrm>
          <a:prstGeom prst="rect">
            <a:avLst/>
          </a:prstGeom>
        </p:spPr>
        <p:txBody>
          <a:bodyPr wrap="square" lIns="0" tIns="0" rIns="0" bIns="0" rtlCol="0" anchor="t">
            <a:spAutoFit/>
          </a:bodyPr>
          <a:lstStyle/>
          <a:p>
            <a:pPr algn="l">
              <a:lnSpc>
                <a:spcPts val="4600"/>
              </a:lnSpc>
            </a:pPr>
            <a:r>
              <a:rPr lang="it-IT" sz="3700" b="1" noProof="0" dirty="0">
                <a:solidFill>
                  <a:srgbClr val="FFFFFF"/>
                </a:solidFill>
                <a:latin typeface="Nunito Bold"/>
                <a:ea typeface="Nunito Bold"/>
                <a:cs typeface="Nunito Bold"/>
                <a:sym typeface="Nunito Bold"/>
              </a:rPr>
              <a:t>La scienza riconosce il pericolo: dipendenze comportamentali</a:t>
            </a:r>
          </a:p>
        </p:txBody>
      </p:sp>
      <p:sp>
        <p:nvSpPr>
          <p:cNvPr id="10" name="TextBox 10"/>
          <p:cNvSpPr txBox="1"/>
          <p:nvPr/>
        </p:nvSpPr>
        <p:spPr>
          <a:xfrm>
            <a:off x="1705127" y="1783404"/>
            <a:ext cx="14877602" cy="887311"/>
          </a:xfrm>
          <a:prstGeom prst="rect">
            <a:avLst/>
          </a:prstGeom>
        </p:spPr>
        <p:txBody>
          <a:bodyPr lIns="0" tIns="0" rIns="0" bIns="0" rtlCol="0" anchor="t">
            <a:spAutoFit/>
          </a:bodyPr>
          <a:lstStyle/>
          <a:p>
            <a:pPr algn="l">
              <a:lnSpc>
                <a:spcPts val="2200"/>
              </a:lnSpc>
            </a:pPr>
            <a:r>
              <a:rPr lang="it-IT" sz="1500" noProof="0" dirty="0">
                <a:solidFill>
                  <a:srgbClr val="FFFFFF"/>
                </a:solidFill>
                <a:latin typeface="PT Sans"/>
                <a:ea typeface="PT Sans"/>
                <a:cs typeface="PT Sans"/>
                <a:sym typeface="PT Sans"/>
              </a:rPr>
              <a:t>La dipendenza da dispositivi digitali non è più considerata un semplice problema di autocontrollo o di educazione. La comunità scientifica e le principali organizzazioni sanitarie internazionali hanno ufficialmente riconosciuto alcune forme di dipendenza tecnologica come veri e propri disturbi clinici, con criteri diagnostici precisi e protocolli di trattamento definiti.</a:t>
            </a:r>
          </a:p>
        </p:txBody>
      </p:sp>
      <p:sp>
        <p:nvSpPr>
          <p:cNvPr id="11" name="TextBox 11"/>
          <p:cNvSpPr txBox="1"/>
          <p:nvPr/>
        </p:nvSpPr>
        <p:spPr>
          <a:xfrm>
            <a:off x="1705127" y="2987278"/>
            <a:ext cx="2868368" cy="304352"/>
          </a:xfrm>
          <a:prstGeom prst="rect">
            <a:avLst/>
          </a:prstGeom>
        </p:spPr>
        <p:txBody>
          <a:bodyPr lIns="0" tIns="0" rIns="0" bIns="0" rtlCol="0" anchor="t">
            <a:spAutoFit/>
          </a:bodyPr>
          <a:lstStyle/>
          <a:p>
            <a:pPr algn="l">
              <a:lnSpc>
                <a:spcPts val="2300"/>
              </a:lnSpc>
            </a:pPr>
            <a:r>
              <a:rPr lang="it-IT" sz="1800" b="1" noProof="0" dirty="0">
                <a:solidFill>
                  <a:srgbClr val="FFFFFF"/>
                </a:solidFill>
                <a:latin typeface="Nunito Bold"/>
                <a:ea typeface="Nunito Bold"/>
                <a:cs typeface="Nunito Bold"/>
                <a:sym typeface="Nunito Bold"/>
              </a:rPr>
              <a:t>Il riconoscimento dell'OMS</a:t>
            </a:r>
          </a:p>
        </p:txBody>
      </p:sp>
      <p:sp>
        <p:nvSpPr>
          <p:cNvPr id="12" name="TextBox 12"/>
          <p:cNvSpPr txBox="1"/>
          <p:nvPr/>
        </p:nvSpPr>
        <p:spPr>
          <a:xfrm>
            <a:off x="1705127" y="3406978"/>
            <a:ext cx="7194204" cy="1736522"/>
          </a:xfrm>
          <a:prstGeom prst="rect">
            <a:avLst/>
          </a:prstGeom>
        </p:spPr>
        <p:txBody>
          <a:bodyPr lIns="0" tIns="0" rIns="0" bIns="0" rtlCol="0" anchor="t">
            <a:spAutoFit/>
          </a:bodyPr>
          <a:lstStyle/>
          <a:p>
            <a:pPr algn="l">
              <a:lnSpc>
                <a:spcPts val="2200"/>
              </a:lnSpc>
            </a:pPr>
            <a:r>
              <a:rPr lang="it-IT" sz="1500" noProof="0" dirty="0">
                <a:solidFill>
                  <a:srgbClr val="FFFFFF"/>
                </a:solidFill>
                <a:latin typeface="PT Sans"/>
                <a:ea typeface="PT Sans"/>
                <a:cs typeface="PT Sans"/>
                <a:sym typeface="PT Sans"/>
              </a:rPr>
              <a:t>L'Organizzazione Mondiale della Sanità ha compiuto un passo storico inserendo nella Classificazione Internazionale delle Malattie (ICD-11) la </a:t>
            </a:r>
            <a:r>
              <a:rPr lang="it-IT" sz="1500" b="1" noProof="0" dirty="0">
                <a:solidFill>
                  <a:srgbClr val="FFFFFF"/>
                </a:solidFill>
                <a:latin typeface="PT Sans Bold"/>
                <a:ea typeface="PT Sans Bold"/>
                <a:cs typeface="PT Sans Bold"/>
                <a:sym typeface="PT Sans Bold"/>
              </a:rPr>
              <a:t>dipendenza da videogiochi (Gaming Disorder)</a:t>
            </a:r>
            <a:r>
              <a:rPr lang="it-IT" sz="1500" noProof="0" dirty="0">
                <a:solidFill>
                  <a:srgbClr val="FFFFFF"/>
                </a:solidFill>
                <a:latin typeface="PT Sans"/>
                <a:ea typeface="PT Sans"/>
                <a:cs typeface="PT Sans"/>
                <a:sym typeface="PT Sans"/>
              </a:rPr>
              <a:t> e i disturbi correlati all'uso di Internet. Questo riconoscimento ha una portata enorme: significa che questi disturbi hanno una base neurobiologica verificabile, criteri diagnostici standardizzati e richiedono interventi clinici strutturati, esattamente come altre dipendenze.</a:t>
            </a:r>
          </a:p>
        </p:txBody>
      </p:sp>
      <p:sp>
        <p:nvSpPr>
          <p:cNvPr id="13" name="TextBox 13"/>
          <p:cNvSpPr txBox="1"/>
          <p:nvPr/>
        </p:nvSpPr>
        <p:spPr>
          <a:xfrm>
            <a:off x="1705127" y="5287413"/>
            <a:ext cx="4293241" cy="304352"/>
          </a:xfrm>
          <a:prstGeom prst="rect">
            <a:avLst/>
          </a:prstGeom>
        </p:spPr>
        <p:txBody>
          <a:bodyPr lIns="0" tIns="0" rIns="0" bIns="0" rtlCol="0" anchor="t">
            <a:spAutoFit/>
          </a:bodyPr>
          <a:lstStyle/>
          <a:p>
            <a:pPr algn="l">
              <a:lnSpc>
                <a:spcPts val="2300"/>
              </a:lnSpc>
            </a:pPr>
            <a:r>
              <a:rPr lang="it-IT" sz="1800" b="1" noProof="0" dirty="0">
                <a:solidFill>
                  <a:srgbClr val="FFFFFF"/>
                </a:solidFill>
                <a:latin typeface="Nunito Bold"/>
                <a:ea typeface="Nunito Bold"/>
                <a:cs typeface="Nunito Bold"/>
                <a:sym typeface="Nunito Bold"/>
              </a:rPr>
              <a:t>Analogia con le dipendenze da sostanze</a:t>
            </a:r>
          </a:p>
        </p:txBody>
      </p:sp>
      <p:sp>
        <p:nvSpPr>
          <p:cNvPr id="14" name="TextBox 14"/>
          <p:cNvSpPr txBox="1"/>
          <p:nvPr/>
        </p:nvSpPr>
        <p:spPr>
          <a:xfrm>
            <a:off x="1705127" y="5707113"/>
            <a:ext cx="7194204" cy="1453458"/>
          </a:xfrm>
          <a:prstGeom prst="rect">
            <a:avLst/>
          </a:prstGeom>
        </p:spPr>
        <p:txBody>
          <a:bodyPr lIns="0" tIns="0" rIns="0" bIns="0" rtlCol="0" anchor="t">
            <a:spAutoFit/>
          </a:bodyPr>
          <a:lstStyle/>
          <a:p>
            <a:pPr algn="l">
              <a:lnSpc>
                <a:spcPts val="2200"/>
              </a:lnSpc>
            </a:pPr>
            <a:r>
              <a:rPr lang="it-IT" sz="1500" noProof="0" dirty="0">
                <a:solidFill>
                  <a:srgbClr val="FFFFFF"/>
                </a:solidFill>
                <a:latin typeface="PT Sans"/>
                <a:ea typeface="PT Sans"/>
                <a:cs typeface="PT Sans"/>
                <a:sym typeface="PT Sans"/>
              </a:rPr>
              <a:t>Le ricerche di neuroimaging mostrano che la dipendenza digitale attiva gli stessi circuiti cerebrali della dopamina coinvolti nelle dipendenze da sostanze come alcol o droghe. I meccanismi di rinforzo positivo — notifiche, like, ricompense nei giochi — stimolano ripetutamente questi circuiti, creando un bisogno crescente di stimolazione digitale per mantenere lo stesso livello di soddisfazione.</a:t>
            </a:r>
          </a:p>
        </p:txBody>
      </p:sp>
      <p:grpSp>
        <p:nvGrpSpPr>
          <p:cNvPr id="15" name="Group 15"/>
          <p:cNvGrpSpPr/>
          <p:nvPr/>
        </p:nvGrpSpPr>
        <p:grpSpPr>
          <a:xfrm>
            <a:off x="9253538" y="2843365"/>
            <a:ext cx="7482926" cy="4455319"/>
            <a:chOff x="0" y="0"/>
            <a:chExt cx="9977234" cy="5940425"/>
          </a:xfrm>
        </p:grpSpPr>
        <p:sp>
          <p:nvSpPr>
            <p:cNvPr id="16" name="Freeform 16"/>
            <p:cNvSpPr/>
            <p:nvPr/>
          </p:nvSpPr>
          <p:spPr>
            <a:xfrm>
              <a:off x="0" y="0"/>
              <a:ext cx="9977247" cy="5940425"/>
            </a:xfrm>
            <a:custGeom>
              <a:avLst/>
              <a:gdLst/>
              <a:ahLst/>
              <a:cxnLst/>
              <a:rect l="l" t="t" r="r" b="b"/>
              <a:pathLst>
                <a:path w="9977247" h="5940425">
                  <a:moveTo>
                    <a:pt x="0" y="641477"/>
                  </a:moveTo>
                  <a:cubicBezTo>
                    <a:pt x="0" y="287147"/>
                    <a:pt x="287147" y="0"/>
                    <a:pt x="641477" y="0"/>
                  </a:cubicBezTo>
                  <a:lnTo>
                    <a:pt x="9335770" y="0"/>
                  </a:lnTo>
                  <a:cubicBezTo>
                    <a:pt x="9690100" y="0"/>
                    <a:pt x="9977247" y="287147"/>
                    <a:pt x="9977247" y="641477"/>
                  </a:cubicBezTo>
                  <a:lnTo>
                    <a:pt x="9977247" y="5298948"/>
                  </a:lnTo>
                  <a:cubicBezTo>
                    <a:pt x="9977247" y="5653151"/>
                    <a:pt x="9690100" y="5940425"/>
                    <a:pt x="9335770" y="5940425"/>
                  </a:cubicBezTo>
                  <a:lnTo>
                    <a:pt x="641477" y="5940425"/>
                  </a:lnTo>
                  <a:cubicBezTo>
                    <a:pt x="287147" y="5940425"/>
                    <a:pt x="0" y="5653278"/>
                    <a:pt x="0" y="5298948"/>
                  </a:cubicBezTo>
                  <a:close/>
                </a:path>
              </a:pathLst>
            </a:custGeom>
            <a:solidFill>
              <a:srgbClr val="F2B42D">
                <a:alpha val="56078"/>
              </a:srgbClr>
            </a:solidFill>
          </p:spPr>
          <p:txBody>
            <a:bodyPr/>
            <a:lstStyle/>
            <a:p>
              <a:endParaRPr lang="it-IT" noProof="0" dirty="0"/>
            </a:p>
          </p:txBody>
        </p:sp>
      </p:grpSp>
      <p:sp>
        <p:nvSpPr>
          <p:cNvPr id="17" name="TextBox 17"/>
          <p:cNvSpPr txBox="1"/>
          <p:nvPr/>
        </p:nvSpPr>
        <p:spPr>
          <a:xfrm>
            <a:off x="9453858" y="2987278"/>
            <a:ext cx="3360096" cy="290464"/>
          </a:xfrm>
          <a:prstGeom prst="rect">
            <a:avLst/>
          </a:prstGeom>
        </p:spPr>
        <p:txBody>
          <a:bodyPr lIns="0" tIns="0" rIns="0" bIns="0" rtlCol="0" anchor="t">
            <a:spAutoFit/>
          </a:bodyPr>
          <a:lstStyle/>
          <a:p>
            <a:pPr algn="l">
              <a:lnSpc>
                <a:spcPts val="2300"/>
              </a:lnSpc>
            </a:pPr>
            <a:r>
              <a:rPr lang="it-IT" sz="1800" b="1" noProof="0" dirty="0">
                <a:solidFill>
                  <a:srgbClr val="000000"/>
                </a:solidFill>
                <a:latin typeface="Nunito Bold"/>
                <a:ea typeface="Nunito Bold"/>
                <a:cs typeface="Nunito Bold"/>
                <a:sym typeface="Nunito Bold"/>
              </a:rPr>
              <a:t>Internet gaming </a:t>
            </a:r>
            <a:r>
              <a:rPr lang="it-IT" b="1" dirty="0">
                <a:solidFill>
                  <a:srgbClr val="000000"/>
                </a:solidFill>
                <a:latin typeface="Nunito Bold"/>
                <a:ea typeface="Nunito Bold"/>
                <a:cs typeface="Nunito Bold"/>
                <a:sym typeface="Nunito Bold"/>
              </a:rPr>
              <a:t>d</a:t>
            </a:r>
            <a:r>
              <a:rPr lang="it-IT" sz="1800" b="1" noProof="0" dirty="0" err="1">
                <a:solidFill>
                  <a:srgbClr val="000000"/>
                </a:solidFill>
                <a:latin typeface="Nunito Bold"/>
                <a:ea typeface="Nunito Bold"/>
                <a:cs typeface="Nunito Bold"/>
                <a:sym typeface="Nunito Bold"/>
              </a:rPr>
              <a:t>isorder</a:t>
            </a:r>
            <a:r>
              <a:rPr lang="it-IT" sz="1800" b="1" noProof="0" dirty="0">
                <a:solidFill>
                  <a:srgbClr val="000000"/>
                </a:solidFill>
                <a:latin typeface="Nunito Bold"/>
                <a:ea typeface="Nunito Bold"/>
                <a:cs typeface="Nunito Bold"/>
                <a:sym typeface="Nunito Bold"/>
              </a:rPr>
              <a:t> (IGD)</a:t>
            </a:r>
          </a:p>
        </p:txBody>
      </p:sp>
      <p:sp>
        <p:nvSpPr>
          <p:cNvPr id="18" name="TextBox 18"/>
          <p:cNvSpPr txBox="1"/>
          <p:nvPr/>
        </p:nvSpPr>
        <p:spPr>
          <a:xfrm>
            <a:off x="9453858" y="3406978"/>
            <a:ext cx="7082285" cy="1736522"/>
          </a:xfrm>
          <a:prstGeom prst="rect">
            <a:avLst/>
          </a:prstGeom>
        </p:spPr>
        <p:txBody>
          <a:bodyPr lIns="0" tIns="0" rIns="0" bIns="0" rtlCol="0" anchor="t">
            <a:spAutoFit/>
          </a:bodyPr>
          <a:lstStyle/>
          <a:p>
            <a:pPr algn="l">
              <a:lnSpc>
                <a:spcPts val="2200"/>
              </a:lnSpc>
            </a:pPr>
            <a:r>
              <a:rPr lang="it-IT" sz="1500" noProof="0" dirty="0">
                <a:solidFill>
                  <a:srgbClr val="000000"/>
                </a:solidFill>
                <a:latin typeface="PT Sans"/>
                <a:ea typeface="PT Sans"/>
                <a:cs typeface="PT Sans"/>
                <a:sym typeface="PT Sans"/>
              </a:rPr>
              <a:t>La dipendenza dal gioco online, nota come </a:t>
            </a:r>
            <a:r>
              <a:rPr lang="it-IT" sz="1500" b="1" noProof="0" dirty="0">
                <a:solidFill>
                  <a:srgbClr val="000000"/>
                </a:solidFill>
                <a:latin typeface="PT Sans Bold"/>
                <a:ea typeface="PT Sans Bold"/>
                <a:cs typeface="PT Sans Bold"/>
                <a:sym typeface="PT Sans Bold"/>
              </a:rPr>
              <a:t>Internet Gaming Disorder (IGD)</a:t>
            </a:r>
            <a:r>
              <a:rPr lang="it-IT" sz="1500" noProof="0" dirty="0">
                <a:solidFill>
                  <a:srgbClr val="000000"/>
                </a:solidFill>
                <a:latin typeface="PT Sans"/>
                <a:ea typeface="PT Sans"/>
                <a:cs typeface="PT Sans"/>
                <a:sym typeface="PT Sans"/>
              </a:rPr>
              <a:t>, è la forma più studiata e documentata di dipendenza digitale tra i giovani. Colpisce fino al </a:t>
            </a:r>
            <a:r>
              <a:rPr lang="it-IT" sz="1500" b="1" noProof="0" dirty="0">
                <a:solidFill>
                  <a:srgbClr val="000000"/>
                </a:solidFill>
                <a:latin typeface="PT Sans Bold"/>
                <a:ea typeface="PT Sans Bold"/>
                <a:cs typeface="PT Sans Bold"/>
                <a:sym typeface="PT Sans Bold"/>
              </a:rPr>
              <a:t>3% degli adolescenti</a:t>
            </a:r>
            <a:r>
              <a:rPr lang="it-IT" sz="1500" noProof="0" dirty="0">
                <a:solidFill>
                  <a:srgbClr val="000000"/>
                </a:solidFill>
                <a:latin typeface="PT Sans"/>
                <a:ea typeface="PT Sans"/>
                <a:cs typeface="PT Sans"/>
                <a:sym typeface="PT Sans"/>
              </a:rPr>
              <a:t> a livello globale, con una prevalenza maggiore nei maschi. I criteri diagnostici includono: preoccupazione persistente per il gioco, sintomi di astinenza, tolleranza crescente, perdita di controllo, abbandono di altri interessi e continuazione nonostante le conseguenze negative.</a:t>
            </a:r>
          </a:p>
        </p:txBody>
      </p:sp>
      <p:grpSp>
        <p:nvGrpSpPr>
          <p:cNvPr id="19" name="Group 19"/>
          <p:cNvGrpSpPr/>
          <p:nvPr/>
        </p:nvGrpSpPr>
        <p:grpSpPr>
          <a:xfrm>
            <a:off x="9453858" y="5316141"/>
            <a:ext cx="7082285" cy="1290933"/>
            <a:chOff x="0" y="0"/>
            <a:chExt cx="9443047" cy="1721244"/>
          </a:xfrm>
        </p:grpSpPr>
        <p:sp>
          <p:nvSpPr>
            <p:cNvPr id="20" name="Freeform 20"/>
            <p:cNvSpPr/>
            <p:nvPr/>
          </p:nvSpPr>
          <p:spPr>
            <a:xfrm>
              <a:off x="0" y="0"/>
              <a:ext cx="9443085" cy="1721358"/>
            </a:xfrm>
            <a:custGeom>
              <a:avLst/>
              <a:gdLst/>
              <a:ahLst/>
              <a:cxnLst/>
              <a:rect l="l" t="t" r="r" b="b"/>
              <a:pathLst>
                <a:path w="9443085" h="1721358">
                  <a:moveTo>
                    <a:pt x="0" y="400939"/>
                  </a:moveTo>
                  <a:cubicBezTo>
                    <a:pt x="0" y="179451"/>
                    <a:pt x="179451" y="0"/>
                    <a:pt x="400939" y="0"/>
                  </a:cubicBezTo>
                  <a:lnTo>
                    <a:pt x="9042146" y="0"/>
                  </a:lnTo>
                  <a:cubicBezTo>
                    <a:pt x="9263507" y="0"/>
                    <a:pt x="9443085" y="179451"/>
                    <a:pt x="9443085" y="400939"/>
                  </a:cubicBezTo>
                  <a:lnTo>
                    <a:pt x="9443085" y="1320419"/>
                  </a:lnTo>
                  <a:cubicBezTo>
                    <a:pt x="9443085" y="1541780"/>
                    <a:pt x="9263634" y="1721358"/>
                    <a:pt x="9042146" y="1721358"/>
                  </a:cubicBezTo>
                  <a:lnTo>
                    <a:pt x="400939" y="1721358"/>
                  </a:lnTo>
                  <a:cubicBezTo>
                    <a:pt x="179451" y="1721231"/>
                    <a:pt x="0" y="1541780"/>
                    <a:pt x="0" y="1320292"/>
                  </a:cubicBezTo>
                  <a:close/>
                </a:path>
              </a:pathLst>
            </a:custGeom>
            <a:solidFill>
              <a:srgbClr val="022349"/>
            </a:solidFill>
          </p:spPr>
          <p:txBody>
            <a:bodyPr/>
            <a:lstStyle/>
            <a:p>
              <a:endParaRPr lang="it-IT" noProof="0" dirty="0"/>
            </a:p>
          </p:txBody>
        </p:sp>
      </p:grpSp>
      <p:grpSp>
        <p:nvGrpSpPr>
          <p:cNvPr id="21" name="Group 21"/>
          <p:cNvGrpSpPr/>
          <p:nvPr/>
        </p:nvGrpSpPr>
        <p:grpSpPr>
          <a:xfrm>
            <a:off x="9654178" y="5600700"/>
            <a:ext cx="250479" cy="200320"/>
            <a:chOff x="0" y="0"/>
            <a:chExt cx="333972" cy="267094"/>
          </a:xfrm>
        </p:grpSpPr>
        <p:sp>
          <p:nvSpPr>
            <p:cNvPr id="22" name="Freeform 22" descr="preencoded.png"/>
            <p:cNvSpPr/>
            <p:nvPr/>
          </p:nvSpPr>
          <p:spPr>
            <a:xfrm>
              <a:off x="0" y="0"/>
              <a:ext cx="334010" cy="267081"/>
            </a:xfrm>
            <a:custGeom>
              <a:avLst/>
              <a:gdLst/>
              <a:ahLst/>
              <a:cxnLst/>
              <a:rect l="l" t="t" r="r" b="b"/>
              <a:pathLst>
                <a:path w="334010" h="267081">
                  <a:moveTo>
                    <a:pt x="0" y="0"/>
                  </a:moveTo>
                  <a:lnTo>
                    <a:pt x="334010" y="0"/>
                  </a:lnTo>
                  <a:lnTo>
                    <a:pt x="334010" y="267081"/>
                  </a:lnTo>
                  <a:lnTo>
                    <a:pt x="0" y="267081"/>
                  </a:lnTo>
                  <a:lnTo>
                    <a:pt x="0" y="0"/>
                  </a:lnTo>
                  <a:close/>
                </a:path>
              </a:pathLst>
            </a:custGeom>
            <a:blipFill>
              <a:blip r:embed="rId4"/>
              <a:stretch>
                <a:fillRect t="-494" r="11" b="-504"/>
              </a:stretch>
            </a:blipFill>
          </p:spPr>
          <p:txBody>
            <a:bodyPr/>
            <a:lstStyle/>
            <a:p>
              <a:endParaRPr lang="it-IT" noProof="0" dirty="0"/>
            </a:p>
          </p:txBody>
        </p:sp>
      </p:grpSp>
      <p:sp>
        <p:nvSpPr>
          <p:cNvPr id="23" name="TextBox 23"/>
          <p:cNvSpPr txBox="1"/>
          <p:nvPr/>
        </p:nvSpPr>
        <p:spPr>
          <a:xfrm>
            <a:off x="10104987" y="5481485"/>
            <a:ext cx="6230836" cy="887311"/>
          </a:xfrm>
          <a:prstGeom prst="rect">
            <a:avLst/>
          </a:prstGeom>
        </p:spPr>
        <p:txBody>
          <a:bodyPr lIns="0" tIns="0" rIns="0" bIns="0" rtlCol="0" anchor="t">
            <a:spAutoFit/>
          </a:bodyPr>
          <a:lstStyle/>
          <a:p>
            <a:pPr algn="l">
              <a:lnSpc>
                <a:spcPts val="2200"/>
              </a:lnSpc>
            </a:pPr>
            <a:r>
              <a:rPr lang="it-IT" sz="1500" noProof="0" dirty="0">
                <a:solidFill>
                  <a:srgbClr val="FFFFFF"/>
                </a:solidFill>
                <a:latin typeface="PT Sans"/>
                <a:ea typeface="PT Sans"/>
                <a:cs typeface="PT Sans"/>
                <a:sym typeface="PT Sans"/>
              </a:rPr>
              <a:t>I ragazzi con IGD presentano alterazioni strutturali nelle aree cerebrali legate al controllo degli impulsi e alla regolazione emotiva, comparabili a quelle osservate in chi fa uso di sostanze.</a:t>
            </a:r>
          </a:p>
        </p:txBody>
      </p:sp>
      <p:grpSp>
        <p:nvGrpSpPr>
          <p:cNvPr id="24" name="Group 24"/>
          <p:cNvGrpSpPr/>
          <p:nvPr/>
        </p:nvGrpSpPr>
        <p:grpSpPr>
          <a:xfrm>
            <a:off x="1690840" y="7457027"/>
            <a:ext cx="4885430" cy="2288534"/>
            <a:chOff x="0" y="0"/>
            <a:chExt cx="6513906" cy="3051378"/>
          </a:xfrm>
        </p:grpSpPr>
        <p:sp>
          <p:nvSpPr>
            <p:cNvPr id="25" name="Freeform 25"/>
            <p:cNvSpPr/>
            <p:nvPr/>
          </p:nvSpPr>
          <p:spPr>
            <a:xfrm>
              <a:off x="19050" y="19050"/>
              <a:ext cx="6475857" cy="3013329"/>
            </a:xfrm>
            <a:custGeom>
              <a:avLst/>
              <a:gdLst/>
              <a:ahLst/>
              <a:cxnLst/>
              <a:rect l="l" t="t" r="r" b="b"/>
              <a:pathLst>
                <a:path w="6475857" h="3013329">
                  <a:moveTo>
                    <a:pt x="0" y="182880"/>
                  </a:moveTo>
                  <a:cubicBezTo>
                    <a:pt x="0" y="81915"/>
                    <a:pt x="82423" y="0"/>
                    <a:pt x="184150" y="0"/>
                  </a:cubicBezTo>
                  <a:lnTo>
                    <a:pt x="6291707" y="0"/>
                  </a:lnTo>
                  <a:cubicBezTo>
                    <a:pt x="6393434" y="0"/>
                    <a:pt x="6475857" y="81915"/>
                    <a:pt x="6475857" y="182880"/>
                  </a:cubicBezTo>
                  <a:lnTo>
                    <a:pt x="6475857" y="2830449"/>
                  </a:lnTo>
                  <a:cubicBezTo>
                    <a:pt x="6475857" y="2931414"/>
                    <a:pt x="6393434" y="3013329"/>
                    <a:pt x="6291707" y="3013329"/>
                  </a:cubicBezTo>
                  <a:lnTo>
                    <a:pt x="184150" y="3013329"/>
                  </a:lnTo>
                  <a:cubicBezTo>
                    <a:pt x="82423" y="3013329"/>
                    <a:pt x="0" y="2931414"/>
                    <a:pt x="0" y="2830449"/>
                  </a:cubicBezTo>
                  <a:close/>
                </a:path>
              </a:pathLst>
            </a:custGeom>
            <a:solidFill>
              <a:srgbClr val="00002E">
                <a:alpha val="56078"/>
              </a:srgbClr>
            </a:solidFill>
          </p:spPr>
          <p:txBody>
            <a:bodyPr/>
            <a:lstStyle/>
            <a:p>
              <a:endParaRPr lang="it-IT" noProof="0" dirty="0"/>
            </a:p>
          </p:txBody>
        </p:sp>
        <p:sp>
          <p:nvSpPr>
            <p:cNvPr id="26" name="Freeform 26"/>
            <p:cNvSpPr/>
            <p:nvPr/>
          </p:nvSpPr>
          <p:spPr>
            <a:xfrm>
              <a:off x="0" y="0"/>
              <a:ext cx="6513957" cy="3051429"/>
            </a:xfrm>
            <a:custGeom>
              <a:avLst/>
              <a:gdLst/>
              <a:ahLst/>
              <a:cxnLst/>
              <a:rect l="l" t="t" r="r" b="b"/>
              <a:pathLst>
                <a:path w="6513957" h="3051429">
                  <a:moveTo>
                    <a:pt x="0" y="201930"/>
                  </a:moveTo>
                  <a:cubicBezTo>
                    <a:pt x="0" y="90297"/>
                    <a:pt x="91059" y="0"/>
                    <a:pt x="203200" y="0"/>
                  </a:cubicBezTo>
                  <a:lnTo>
                    <a:pt x="6310757" y="0"/>
                  </a:lnTo>
                  <a:lnTo>
                    <a:pt x="6310757" y="19050"/>
                  </a:lnTo>
                  <a:lnTo>
                    <a:pt x="6310757" y="0"/>
                  </a:lnTo>
                  <a:cubicBezTo>
                    <a:pt x="6422898" y="0"/>
                    <a:pt x="6513957" y="90297"/>
                    <a:pt x="6513957" y="201930"/>
                  </a:cubicBezTo>
                  <a:lnTo>
                    <a:pt x="6494907" y="201930"/>
                  </a:lnTo>
                  <a:lnTo>
                    <a:pt x="6513957" y="201930"/>
                  </a:lnTo>
                  <a:lnTo>
                    <a:pt x="6513957" y="2849499"/>
                  </a:lnTo>
                  <a:lnTo>
                    <a:pt x="6494907" y="2849499"/>
                  </a:lnTo>
                  <a:lnTo>
                    <a:pt x="6513957" y="2849499"/>
                  </a:lnTo>
                  <a:cubicBezTo>
                    <a:pt x="6513957" y="2961132"/>
                    <a:pt x="6422898" y="3051429"/>
                    <a:pt x="6310757" y="3051429"/>
                  </a:cubicBezTo>
                  <a:lnTo>
                    <a:pt x="6310757" y="3032379"/>
                  </a:lnTo>
                  <a:lnTo>
                    <a:pt x="6310757" y="3051429"/>
                  </a:lnTo>
                  <a:lnTo>
                    <a:pt x="203200" y="3051429"/>
                  </a:lnTo>
                  <a:lnTo>
                    <a:pt x="203200" y="3032379"/>
                  </a:lnTo>
                  <a:lnTo>
                    <a:pt x="203200" y="3051429"/>
                  </a:lnTo>
                  <a:cubicBezTo>
                    <a:pt x="91059" y="3051429"/>
                    <a:pt x="0" y="2961132"/>
                    <a:pt x="0" y="2849499"/>
                  </a:cubicBezTo>
                  <a:lnTo>
                    <a:pt x="0" y="201930"/>
                  </a:lnTo>
                  <a:lnTo>
                    <a:pt x="19050" y="201930"/>
                  </a:lnTo>
                  <a:lnTo>
                    <a:pt x="0" y="201930"/>
                  </a:lnTo>
                  <a:moveTo>
                    <a:pt x="38100" y="201930"/>
                  </a:moveTo>
                  <a:lnTo>
                    <a:pt x="38100" y="2849499"/>
                  </a:lnTo>
                  <a:lnTo>
                    <a:pt x="19050" y="2849499"/>
                  </a:lnTo>
                  <a:lnTo>
                    <a:pt x="38100" y="2849499"/>
                  </a:lnTo>
                  <a:cubicBezTo>
                    <a:pt x="38100" y="2939796"/>
                    <a:pt x="111887" y="3013329"/>
                    <a:pt x="203200" y="3013329"/>
                  </a:cubicBezTo>
                  <a:lnTo>
                    <a:pt x="6310757" y="3013329"/>
                  </a:lnTo>
                  <a:cubicBezTo>
                    <a:pt x="6402070" y="3013329"/>
                    <a:pt x="6475857" y="2939923"/>
                    <a:pt x="6475857" y="2849499"/>
                  </a:cubicBezTo>
                  <a:lnTo>
                    <a:pt x="6475857" y="201930"/>
                  </a:lnTo>
                  <a:cubicBezTo>
                    <a:pt x="6475857" y="111633"/>
                    <a:pt x="6402070" y="38100"/>
                    <a:pt x="6310757" y="38100"/>
                  </a:cubicBezTo>
                  <a:lnTo>
                    <a:pt x="203200" y="38100"/>
                  </a:lnTo>
                  <a:lnTo>
                    <a:pt x="203200" y="19050"/>
                  </a:lnTo>
                  <a:lnTo>
                    <a:pt x="203200" y="38100"/>
                  </a:lnTo>
                  <a:cubicBezTo>
                    <a:pt x="111887" y="38100"/>
                    <a:pt x="38100" y="111506"/>
                    <a:pt x="38100" y="201930"/>
                  </a:cubicBezTo>
                  <a:close/>
                </a:path>
              </a:pathLst>
            </a:custGeom>
            <a:solidFill>
              <a:srgbClr val="F2B42D"/>
            </a:solidFill>
          </p:spPr>
          <p:txBody>
            <a:bodyPr/>
            <a:lstStyle/>
            <a:p>
              <a:endParaRPr lang="it-IT" noProof="0" dirty="0"/>
            </a:p>
          </p:txBody>
        </p:sp>
      </p:grpSp>
      <p:grpSp>
        <p:nvGrpSpPr>
          <p:cNvPr id="27" name="Group 27"/>
          <p:cNvGrpSpPr/>
          <p:nvPr/>
        </p:nvGrpSpPr>
        <p:grpSpPr>
          <a:xfrm>
            <a:off x="1676552" y="7471324"/>
            <a:ext cx="114300" cy="2259959"/>
            <a:chOff x="0" y="0"/>
            <a:chExt cx="152400" cy="3013278"/>
          </a:xfrm>
        </p:grpSpPr>
        <p:sp>
          <p:nvSpPr>
            <p:cNvPr id="28" name="Freeform 28"/>
            <p:cNvSpPr/>
            <p:nvPr/>
          </p:nvSpPr>
          <p:spPr>
            <a:xfrm>
              <a:off x="0" y="0"/>
              <a:ext cx="152400" cy="3013329"/>
            </a:xfrm>
            <a:custGeom>
              <a:avLst/>
              <a:gdLst/>
              <a:ahLst/>
              <a:cxnLst/>
              <a:rect l="l" t="t" r="r" b="b"/>
              <a:pathLst>
                <a:path w="152400" h="3013329">
                  <a:moveTo>
                    <a:pt x="0" y="76200"/>
                  </a:moveTo>
                  <a:cubicBezTo>
                    <a:pt x="0" y="34163"/>
                    <a:pt x="34163" y="0"/>
                    <a:pt x="76200" y="0"/>
                  </a:cubicBezTo>
                  <a:cubicBezTo>
                    <a:pt x="118237" y="0"/>
                    <a:pt x="152400" y="34163"/>
                    <a:pt x="152400" y="76200"/>
                  </a:cubicBezTo>
                  <a:lnTo>
                    <a:pt x="152400" y="2937129"/>
                  </a:lnTo>
                  <a:cubicBezTo>
                    <a:pt x="152400" y="2979166"/>
                    <a:pt x="118237" y="3013329"/>
                    <a:pt x="76200" y="3013329"/>
                  </a:cubicBezTo>
                  <a:cubicBezTo>
                    <a:pt x="34163" y="3013329"/>
                    <a:pt x="0" y="2979166"/>
                    <a:pt x="0" y="2937129"/>
                  </a:cubicBezTo>
                  <a:close/>
                </a:path>
              </a:pathLst>
            </a:custGeom>
            <a:solidFill>
              <a:srgbClr val="F2B42D"/>
            </a:solidFill>
          </p:spPr>
          <p:txBody>
            <a:bodyPr/>
            <a:lstStyle/>
            <a:p>
              <a:endParaRPr lang="it-IT" noProof="0" dirty="0"/>
            </a:p>
          </p:txBody>
        </p:sp>
      </p:grpSp>
      <p:sp>
        <p:nvSpPr>
          <p:cNvPr id="29" name="TextBox 29"/>
          <p:cNvSpPr txBox="1"/>
          <p:nvPr/>
        </p:nvSpPr>
        <p:spPr>
          <a:xfrm>
            <a:off x="2019748" y="7690695"/>
            <a:ext cx="2926852" cy="304352"/>
          </a:xfrm>
          <a:prstGeom prst="rect">
            <a:avLst/>
          </a:prstGeom>
        </p:spPr>
        <p:txBody>
          <a:bodyPr lIns="0" tIns="0" rIns="0" bIns="0" rtlCol="0" anchor="t">
            <a:spAutoFit/>
          </a:bodyPr>
          <a:lstStyle/>
          <a:p>
            <a:pPr algn="l">
              <a:lnSpc>
                <a:spcPts val="2300"/>
              </a:lnSpc>
            </a:pPr>
            <a:r>
              <a:rPr lang="it-IT" sz="1800" b="1" noProof="0" dirty="0">
                <a:solidFill>
                  <a:srgbClr val="FFFFFF"/>
                </a:solidFill>
                <a:latin typeface="Nunito Bold"/>
                <a:ea typeface="Nunito Bold"/>
                <a:cs typeface="Nunito Bold"/>
                <a:sym typeface="Nunito Bold"/>
              </a:rPr>
              <a:t>Criteri diagnostici principali</a:t>
            </a:r>
          </a:p>
        </p:txBody>
      </p:sp>
      <p:sp>
        <p:nvSpPr>
          <p:cNvPr id="30" name="TextBox 30"/>
          <p:cNvSpPr txBox="1"/>
          <p:nvPr/>
        </p:nvSpPr>
        <p:spPr>
          <a:xfrm>
            <a:off x="2019748" y="8048920"/>
            <a:ext cx="4313339" cy="1453458"/>
          </a:xfrm>
          <a:prstGeom prst="rect">
            <a:avLst/>
          </a:prstGeom>
        </p:spPr>
        <p:txBody>
          <a:bodyPr lIns="0" tIns="0" rIns="0" bIns="0" rtlCol="0" anchor="t">
            <a:spAutoFit/>
          </a:bodyPr>
          <a:lstStyle/>
          <a:p>
            <a:pPr algn="l">
              <a:lnSpc>
                <a:spcPts val="2200"/>
              </a:lnSpc>
            </a:pPr>
            <a:r>
              <a:rPr lang="it-IT" sz="1500" noProof="0" dirty="0">
                <a:solidFill>
                  <a:srgbClr val="FFFFFF"/>
                </a:solidFill>
                <a:latin typeface="PT Sans"/>
                <a:ea typeface="PT Sans"/>
                <a:cs typeface="PT Sans"/>
                <a:sym typeface="PT Sans"/>
              </a:rPr>
              <a:t>Preoccupazione persistente per i dispositivi digitali, incapacità di ridurre l'uso nonostante le conseguenze negative, e continuazione del comportamento anche a fronte di disagio psicologico e sociale documentato.</a:t>
            </a:r>
          </a:p>
        </p:txBody>
      </p:sp>
      <p:grpSp>
        <p:nvGrpSpPr>
          <p:cNvPr id="31" name="Group 31"/>
          <p:cNvGrpSpPr/>
          <p:nvPr/>
        </p:nvGrpSpPr>
        <p:grpSpPr>
          <a:xfrm>
            <a:off x="6701133" y="7457027"/>
            <a:ext cx="4885430" cy="2288534"/>
            <a:chOff x="0" y="0"/>
            <a:chExt cx="6513906" cy="3051378"/>
          </a:xfrm>
        </p:grpSpPr>
        <p:sp>
          <p:nvSpPr>
            <p:cNvPr id="32" name="Freeform 32"/>
            <p:cNvSpPr/>
            <p:nvPr/>
          </p:nvSpPr>
          <p:spPr>
            <a:xfrm>
              <a:off x="19050" y="19050"/>
              <a:ext cx="6475857" cy="3013329"/>
            </a:xfrm>
            <a:custGeom>
              <a:avLst/>
              <a:gdLst/>
              <a:ahLst/>
              <a:cxnLst/>
              <a:rect l="l" t="t" r="r" b="b"/>
              <a:pathLst>
                <a:path w="6475857" h="3013329">
                  <a:moveTo>
                    <a:pt x="0" y="182880"/>
                  </a:moveTo>
                  <a:cubicBezTo>
                    <a:pt x="0" y="81915"/>
                    <a:pt x="82423" y="0"/>
                    <a:pt x="184150" y="0"/>
                  </a:cubicBezTo>
                  <a:lnTo>
                    <a:pt x="6291707" y="0"/>
                  </a:lnTo>
                  <a:cubicBezTo>
                    <a:pt x="6393434" y="0"/>
                    <a:pt x="6475857" y="81915"/>
                    <a:pt x="6475857" y="182880"/>
                  </a:cubicBezTo>
                  <a:lnTo>
                    <a:pt x="6475857" y="2830449"/>
                  </a:lnTo>
                  <a:cubicBezTo>
                    <a:pt x="6475857" y="2931414"/>
                    <a:pt x="6393434" y="3013329"/>
                    <a:pt x="6291707" y="3013329"/>
                  </a:cubicBezTo>
                  <a:lnTo>
                    <a:pt x="184150" y="3013329"/>
                  </a:lnTo>
                  <a:cubicBezTo>
                    <a:pt x="82423" y="3013329"/>
                    <a:pt x="0" y="2931414"/>
                    <a:pt x="0" y="2830449"/>
                  </a:cubicBezTo>
                  <a:close/>
                </a:path>
              </a:pathLst>
            </a:custGeom>
            <a:solidFill>
              <a:srgbClr val="00002E">
                <a:alpha val="56078"/>
              </a:srgbClr>
            </a:solidFill>
          </p:spPr>
          <p:txBody>
            <a:bodyPr/>
            <a:lstStyle/>
            <a:p>
              <a:endParaRPr lang="it-IT" noProof="0" dirty="0"/>
            </a:p>
          </p:txBody>
        </p:sp>
        <p:sp>
          <p:nvSpPr>
            <p:cNvPr id="33" name="Freeform 33"/>
            <p:cNvSpPr/>
            <p:nvPr/>
          </p:nvSpPr>
          <p:spPr>
            <a:xfrm>
              <a:off x="0" y="0"/>
              <a:ext cx="6513957" cy="3051429"/>
            </a:xfrm>
            <a:custGeom>
              <a:avLst/>
              <a:gdLst/>
              <a:ahLst/>
              <a:cxnLst/>
              <a:rect l="l" t="t" r="r" b="b"/>
              <a:pathLst>
                <a:path w="6513957" h="3051429">
                  <a:moveTo>
                    <a:pt x="0" y="201930"/>
                  </a:moveTo>
                  <a:cubicBezTo>
                    <a:pt x="0" y="90297"/>
                    <a:pt x="91059" y="0"/>
                    <a:pt x="203200" y="0"/>
                  </a:cubicBezTo>
                  <a:lnTo>
                    <a:pt x="6310757" y="0"/>
                  </a:lnTo>
                  <a:lnTo>
                    <a:pt x="6310757" y="19050"/>
                  </a:lnTo>
                  <a:lnTo>
                    <a:pt x="6310757" y="0"/>
                  </a:lnTo>
                  <a:cubicBezTo>
                    <a:pt x="6422898" y="0"/>
                    <a:pt x="6513957" y="90297"/>
                    <a:pt x="6513957" y="201930"/>
                  </a:cubicBezTo>
                  <a:lnTo>
                    <a:pt x="6494907" y="201930"/>
                  </a:lnTo>
                  <a:lnTo>
                    <a:pt x="6513957" y="201930"/>
                  </a:lnTo>
                  <a:lnTo>
                    <a:pt x="6513957" y="2849499"/>
                  </a:lnTo>
                  <a:lnTo>
                    <a:pt x="6494907" y="2849499"/>
                  </a:lnTo>
                  <a:lnTo>
                    <a:pt x="6513957" y="2849499"/>
                  </a:lnTo>
                  <a:cubicBezTo>
                    <a:pt x="6513957" y="2961132"/>
                    <a:pt x="6422898" y="3051429"/>
                    <a:pt x="6310757" y="3051429"/>
                  </a:cubicBezTo>
                  <a:lnTo>
                    <a:pt x="6310757" y="3032379"/>
                  </a:lnTo>
                  <a:lnTo>
                    <a:pt x="6310757" y="3051429"/>
                  </a:lnTo>
                  <a:lnTo>
                    <a:pt x="203200" y="3051429"/>
                  </a:lnTo>
                  <a:lnTo>
                    <a:pt x="203200" y="3032379"/>
                  </a:lnTo>
                  <a:lnTo>
                    <a:pt x="203200" y="3051429"/>
                  </a:lnTo>
                  <a:cubicBezTo>
                    <a:pt x="91059" y="3051429"/>
                    <a:pt x="0" y="2961132"/>
                    <a:pt x="0" y="2849499"/>
                  </a:cubicBezTo>
                  <a:lnTo>
                    <a:pt x="0" y="201930"/>
                  </a:lnTo>
                  <a:lnTo>
                    <a:pt x="19050" y="201930"/>
                  </a:lnTo>
                  <a:lnTo>
                    <a:pt x="0" y="201930"/>
                  </a:lnTo>
                  <a:moveTo>
                    <a:pt x="38100" y="201930"/>
                  </a:moveTo>
                  <a:lnTo>
                    <a:pt x="38100" y="2849499"/>
                  </a:lnTo>
                  <a:lnTo>
                    <a:pt x="19050" y="2849499"/>
                  </a:lnTo>
                  <a:lnTo>
                    <a:pt x="38100" y="2849499"/>
                  </a:lnTo>
                  <a:cubicBezTo>
                    <a:pt x="38100" y="2939796"/>
                    <a:pt x="111887" y="3013329"/>
                    <a:pt x="203200" y="3013329"/>
                  </a:cubicBezTo>
                  <a:lnTo>
                    <a:pt x="6310757" y="3013329"/>
                  </a:lnTo>
                  <a:cubicBezTo>
                    <a:pt x="6402070" y="3013329"/>
                    <a:pt x="6475857" y="2939923"/>
                    <a:pt x="6475857" y="2849499"/>
                  </a:cubicBezTo>
                  <a:lnTo>
                    <a:pt x="6475857" y="201930"/>
                  </a:lnTo>
                  <a:cubicBezTo>
                    <a:pt x="6475857" y="111633"/>
                    <a:pt x="6402070" y="38100"/>
                    <a:pt x="6310757" y="38100"/>
                  </a:cubicBezTo>
                  <a:lnTo>
                    <a:pt x="203200" y="38100"/>
                  </a:lnTo>
                  <a:lnTo>
                    <a:pt x="203200" y="19050"/>
                  </a:lnTo>
                  <a:lnTo>
                    <a:pt x="203200" y="38100"/>
                  </a:lnTo>
                  <a:cubicBezTo>
                    <a:pt x="111887" y="38100"/>
                    <a:pt x="38100" y="111506"/>
                    <a:pt x="38100" y="201930"/>
                  </a:cubicBezTo>
                  <a:close/>
                </a:path>
              </a:pathLst>
            </a:custGeom>
            <a:solidFill>
              <a:srgbClr val="D7425E"/>
            </a:solidFill>
          </p:spPr>
          <p:txBody>
            <a:bodyPr/>
            <a:lstStyle/>
            <a:p>
              <a:endParaRPr lang="it-IT" noProof="0" dirty="0"/>
            </a:p>
          </p:txBody>
        </p:sp>
      </p:grpSp>
      <p:grpSp>
        <p:nvGrpSpPr>
          <p:cNvPr id="34" name="Group 34"/>
          <p:cNvGrpSpPr/>
          <p:nvPr/>
        </p:nvGrpSpPr>
        <p:grpSpPr>
          <a:xfrm>
            <a:off x="6686845" y="7471324"/>
            <a:ext cx="114300" cy="2259959"/>
            <a:chOff x="0" y="0"/>
            <a:chExt cx="152400" cy="3013278"/>
          </a:xfrm>
        </p:grpSpPr>
        <p:sp>
          <p:nvSpPr>
            <p:cNvPr id="35" name="Freeform 35"/>
            <p:cNvSpPr/>
            <p:nvPr/>
          </p:nvSpPr>
          <p:spPr>
            <a:xfrm>
              <a:off x="0" y="0"/>
              <a:ext cx="152400" cy="3013329"/>
            </a:xfrm>
            <a:custGeom>
              <a:avLst/>
              <a:gdLst/>
              <a:ahLst/>
              <a:cxnLst/>
              <a:rect l="l" t="t" r="r" b="b"/>
              <a:pathLst>
                <a:path w="152400" h="3013329">
                  <a:moveTo>
                    <a:pt x="0" y="76200"/>
                  </a:moveTo>
                  <a:cubicBezTo>
                    <a:pt x="0" y="34163"/>
                    <a:pt x="34163" y="0"/>
                    <a:pt x="76200" y="0"/>
                  </a:cubicBezTo>
                  <a:cubicBezTo>
                    <a:pt x="118237" y="0"/>
                    <a:pt x="152400" y="34163"/>
                    <a:pt x="152400" y="76200"/>
                  </a:cubicBezTo>
                  <a:lnTo>
                    <a:pt x="152400" y="2937129"/>
                  </a:lnTo>
                  <a:cubicBezTo>
                    <a:pt x="152400" y="2979166"/>
                    <a:pt x="118237" y="3013329"/>
                    <a:pt x="76200" y="3013329"/>
                  </a:cubicBezTo>
                  <a:cubicBezTo>
                    <a:pt x="34163" y="3013329"/>
                    <a:pt x="0" y="2979166"/>
                    <a:pt x="0" y="2937129"/>
                  </a:cubicBezTo>
                  <a:close/>
                </a:path>
              </a:pathLst>
            </a:custGeom>
            <a:solidFill>
              <a:srgbClr val="D7425E"/>
            </a:solidFill>
          </p:spPr>
          <p:txBody>
            <a:bodyPr/>
            <a:lstStyle/>
            <a:p>
              <a:endParaRPr lang="it-IT" noProof="0" dirty="0"/>
            </a:p>
          </p:txBody>
        </p:sp>
      </p:grpSp>
      <p:sp>
        <p:nvSpPr>
          <p:cNvPr id="36" name="TextBox 36"/>
          <p:cNvSpPr txBox="1"/>
          <p:nvPr/>
        </p:nvSpPr>
        <p:spPr>
          <a:xfrm>
            <a:off x="7030050" y="7690695"/>
            <a:ext cx="2358333" cy="304352"/>
          </a:xfrm>
          <a:prstGeom prst="rect">
            <a:avLst/>
          </a:prstGeom>
        </p:spPr>
        <p:txBody>
          <a:bodyPr lIns="0" tIns="0" rIns="0" bIns="0" rtlCol="0" anchor="t">
            <a:spAutoFit/>
          </a:bodyPr>
          <a:lstStyle/>
          <a:p>
            <a:pPr algn="l">
              <a:lnSpc>
                <a:spcPts val="2300"/>
              </a:lnSpc>
            </a:pPr>
            <a:r>
              <a:rPr lang="it-IT" sz="1800" b="1" noProof="0" dirty="0">
                <a:solidFill>
                  <a:srgbClr val="FFFFFF"/>
                </a:solidFill>
                <a:latin typeface="Nunito Bold"/>
                <a:ea typeface="Nunito Bold"/>
                <a:cs typeface="Nunito Bold"/>
                <a:sym typeface="Nunito Bold"/>
              </a:rPr>
              <a:t>Fattori di rischio</a:t>
            </a:r>
          </a:p>
        </p:txBody>
      </p:sp>
      <p:sp>
        <p:nvSpPr>
          <p:cNvPr id="37" name="TextBox 37"/>
          <p:cNvSpPr txBox="1"/>
          <p:nvPr/>
        </p:nvSpPr>
        <p:spPr>
          <a:xfrm>
            <a:off x="7030050" y="8048920"/>
            <a:ext cx="4313339" cy="1453458"/>
          </a:xfrm>
          <a:prstGeom prst="rect">
            <a:avLst/>
          </a:prstGeom>
        </p:spPr>
        <p:txBody>
          <a:bodyPr lIns="0" tIns="0" rIns="0" bIns="0" rtlCol="0" anchor="t">
            <a:spAutoFit/>
          </a:bodyPr>
          <a:lstStyle/>
          <a:p>
            <a:pPr algn="l">
              <a:lnSpc>
                <a:spcPts val="2200"/>
              </a:lnSpc>
            </a:pPr>
            <a:r>
              <a:rPr lang="it-IT" sz="1500" noProof="0" dirty="0">
                <a:solidFill>
                  <a:srgbClr val="FFFFFF"/>
                </a:solidFill>
                <a:latin typeface="PT Sans"/>
                <a:ea typeface="PT Sans"/>
                <a:cs typeface="PT Sans"/>
                <a:sym typeface="PT Sans"/>
              </a:rPr>
              <a:t>Predisposizione all'ansia o alla depressione, bassa autostima, difficoltà nelle relazioni sociali reali, accesso illimitato ai dispositivi e assenza di supervisione genitoriale sono i principali fattori che aumentano la vulnerabilità.</a:t>
            </a:r>
          </a:p>
        </p:txBody>
      </p:sp>
      <p:grpSp>
        <p:nvGrpSpPr>
          <p:cNvPr id="38" name="Group 38"/>
          <p:cNvGrpSpPr/>
          <p:nvPr/>
        </p:nvGrpSpPr>
        <p:grpSpPr>
          <a:xfrm>
            <a:off x="11711435" y="7457027"/>
            <a:ext cx="4885430" cy="2288534"/>
            <a:chOff x="0" y="0"/>
            <a:chExt cx="6513906" cy="3051378"/>
          </a:xfrm>
        </p:grpSpPr>
        <p:sp>
          <p:nvSpPr>
            <p:cNvPr id="39" name="Freeform 39"/>
            <p:cNvSpPr/>
            <p:nvPr/>
          </p:nvSpPr>
          <p:spPr>
            <a:xfrm>
              <a:off x="19050" y="19050"/>
              <a:ext cx="6475857" cy="3013329"/>
            </a:xfrm>
            <a:custGeom>
              <a:avLst/>
              <a:gdLst/>
              <a:ahLst/>
              <a:cxnLst/>
              <a:rect l="l" t="t" r="r" b="b"/>
              <a:pathLst>
                <a:path w="6475857" h="3013329">
                  <a:moveTo>
                    <a:pt x="0" y="182880"/>
                  </a:moveTo>
                  <a:cubicBezTo>
                    <a:pt x="0" y="81915"/>
                    <a:pt x="82423" y="0"/>
                    <a:pt x="184150" y="0"/>
                  </a:cubicBezTo>
                  <a:lnTo>
                    <a:pt x="6291707" y="0"/>
                  </a:lnTo>
                  <a:cubicBezTo>
                    <a:pt x="6393434" y="0"/>
                    <a:pt x="6475857" y="81915"/>
                    <a:pt x="6475857" y="182880"/>
                  </a:cubicBezTo>
                  <a:lnTo>
                    <a:pt x="6475857" y="2830449"/>
                  </a:lnTo>
                  <a:cubicBezTo>
                    <a:pt x="6475857" y="2931414"/>
                    <a:pt x="6393434" y="3013329"/>
                    <a:pt x="6291707" y="3013329"/>
                  </a:cubicBezTo>
                  <a:lnTo>
                    <a:pt x="184150" y="3013329"/>
                  </a:lnTo>
                  <a:cubicBezTo>
                    <a:pt x="82423" y="3013329"/>
                    <a:pt x="0" y="2931414"/>
                    <a:pt x="0" y="2830449"/>
                  </a:cubicBezTo>
                  <a:close/>
                </a:path>
              </a:pathLst>
            </a:custGeom>
            <a:solidFill>
              <a:srgbClr val="00002E">
                <a:alpha val="56078"/>
              </a:srgbClr>
            </a:solidFill>
          </p:spPr>
          <p:txBody>
            <a:bodyPr/>
            <a:lstStyle/>
            <a:p>
              <a:endParaRPr lang="it-IT" noProof="0" dirty="0"/>
            </a:p>
          </p:txBody>
        </p:sp>
        <p:sp>
          <p:nvSpPr>
            <p:cNvPr id="40" name="Freeform 40"/>
            <p:cNvSpPr/>
            <p:nvPr/>
          </p:nvSpPr>
          <p:spPr>
            <a:xfrm>
              <a:off x="0" y="0"/>
              <a:ext cx="6513957" cy="3051429"/>
            </a:xfrm>
            <a:custGeom>
              <a:avLst/>
              <a:gdLst/>
              <a:ahLst/>
              <a:cxnLst/>
              <a:rect l="l" t="t" r="r" b="b"/>
              <a:pathLst>
                <a:path w="6513957" h="3051429">
                  <a:moveTo>
                    <a:pt x="0" y="201930"/>
                  </a:moveTo>
                  <a:cubicBezTo>
                    <a:pt x="0" y="90297"/>
                    <a:pt x="91059" y="0"/>
                    <a:pt x="203200" y="0"/>
                  </a:cubicBezTo>
                  <a:lnTo>
                    <a:pt x="6310757" y="0"/>
                  </a:lnTo>
                  <a:lnTo>
                    <a:pt x="6310757" y="19050"/>
                  </a:lnTo>
                  <a:lnTo>
                    <a:pt x="6310757" y="0"/>
                  </a:lnTo>
                  <a:cubicBezTo>
                    <a:pt x="6422898" y="0"/>
                    <a:pt x="6513957" y="90297"/>
                    <a:pt x="6513957" y="201930"/>
                  </a:cubicBezTo>
                  <a:lnTo>
                    <a:pt x="6494907" y="201930"/>
                  </a:lnTo>
                  <a:lnTo>
                    <a:pt x="6513957" y="201930"/>
                  </a:lnTo>
                  <a:lnTo>
                    <a:pt x="6513957" y="2849499"/>
                  </a:lnTo>
                  <a:lnTo>
                    <a:pt x="6494907" y="2849499"/>
                  </a:lnTo>
                  <a:lnTo>
                    <a:pt x="6513957" y="2849499"/>
                  </a:lnTo>
                  <a:cubicBezTo>
                    <a:pt x="6513957" y="2961132"/>
                    <a:pt x="6422898" y="3051429"/>
                    <a:pt x="6310757" y="3051429"/>
                  </a:cubicBezTo>
                  <a:lnTo>
                    <a:pt x="6310757" y="3032379"/>
                  </a:lnTo>
                  <a:lnTo>
                    <a:pt x="6310757" y="3051429"/>
                  </a:lnTo>
                  <a:lnTo>
                    <a:pt x="203200" y="3051429"/>
                  </a:lnTo>
                  <a:lnTo>
                    <a:pt x="203200" y="3032379"/>
                  </a:lnTo>
                  <a:lnTo>
                    <a:pt x="203200" y="3051429"/>
                  </a:lnTo>
                  <a:cubicBezTo>
                    <a:pt x="91059" y="3051429"/>
                    <a:pt x="0" y="2961132"/>
                    <a:pt x="0" y="2849499"/>
                  </a:cubicBezTo>
                  <a:lnTo>
                    <a:pt x="0" y="201930"/>
                  </a:lnTo>
                  <a:lnTo>
                    <a:pt x="19050" y="201930"/>
                  </a:lnTo>
                  <a:lnTo>
                    <a:pt x="0" y="201930"/>
                  </a:lnTo>
                  <a:moveTo>
                    <a:pt x="38100" y="201930"/>
                  </a:moveTo>
                  <a:lnTo>
                    <a:pt x="38100" y="2849499"/>
                  </a:lnTo>
                  <a:lnTo>
                    <a:pt x="19050" y="2849499"/>
                  </a:lnTo>
                  <a:lnTo>
                    <a:pt x="38100" y="2849499"/>
                  </a:lnTo>
                  <a:cubicBezTo>
                    <a:pt x="38100" y="2939796"/>
                    <a:pt x="111887" y="3013329"/>
                    <a:pt x="203200" y="3013329"/>
                  </a:cubicBezTo>
                  <a:lnTo>
                    <a:pt x="6310757" y="3013329"/>
                  </a:lnTo>
                  <a:cubicBezTo>
                    <a:pt x="6402070" y="3013329"/>
                    <a:pt x="6475857" y="2939923"/>
                    <a:pt x="6475857" y="2849499"/>
                  </a:cubicBezTo>
                  <a:lnTo>
                    <a:pt x="6475857" y="201930"/>
                  </a:lnTo>
                  <a:cubicBezTo>
                    <a:pt x="6475857" y="111633"/>
                    <a:pt x="6402070" y="38100"/>
                    <a:pt x="6310757" y="38100"/>
                  </a:cubicBezTo>
                  <a:lnTo>
                    <a:pt x="203200" y="38100"/>
                  </a:lnTo>
                  <a:lnTo>
                    <a:pt x="203200" y="19050"/>
                  </a:lnTo>
                  <a:lnTo>
                    <a:pt x="203200" y="38100"/>
                  </a:lnTo>
                  <a:cubicBezTo>
                    <a:pt x="111887" y="38100"/>
                    <a:pt x="38100" y="111506"/>
                    <a:pt x="38100" y="201930"/>
                  </a:cubicBezTo>
                  <a:close/>
                </a:path>
              </a:pathLst>
            </a:custGeom>
            <a:solidFill>
              <a:srgbClr val="DD785E"/>
            </a:solidFill>
          </p:spPr>
          <p:txBody>
            <a:bodyPr/>
            <a:lstStyle/>
            <a:p>
              <a:endParaRPr lang="it-IT" noProof="0" dirty="0"/>
            </a:p>
          </p:txBody>
        </p:sp>
      </p:grpSp>
      <p:grpSp>
        <p:nvGrpSpPr>
          <p:cNvPr id="41" name="Group 41"/>
          <p:cNvGrpSpPr/>
          <p:nvPr/>
        </p:nvGrpSpPr>
        <p:grpSpPr>
          <a:xfrm>
            <a:off x="11697148" y="7471324"/>
            <a:ext cx="114300" cy="2259959"/>
            <a:chOff x="0" y="0"/>
            <a:chExt cx="152400" cy="3013278"/>
          </a:xfrm>
        </p:grpSpPr>
        <p:sp>
          <p:nvSpPr>
            <p:cNvPr id="42" name="Freeform 42"/>
            <p:cNvSpPr/>
            <p:nvPr/>
          </p:nvSpPr>
          <p:spPr>
            <a:xfrm>
              <a:off x="0" y="0"/>
              <a:ext cx="152400" cy="3013329"/>
            </a:xfrm>
            <a:custGeom>
              <a:avLst/>
              <a:gdLst/>
              <a:ahLst/>
              <a:cxnLst/>
              <a:rect l="l" t="t" r="r" b="b"/>
              <a:pathLst>
                <a:path w="152400" h="3013329">
                  <a:moveTo>
                    <a:pt x="0" y="76200"/>
                  </a:moveTo>
                  <a:cubicBezTo>
                    <a:pt x="0" y="34163"/>
                    <a:pt x="34163" y="0"/>
                    <a:pt x="76200" y="0"/>
                  </a:cubicBezTo>
                  <a:cubicBezTo>
                    <a:pt x="118237" y="0"/>
                    <a:pt x="152400" y="34163"/>
                    <a:pt x="152400" y="76200"/>
                  </a:cubicBezTo>
                  <a:lnTo>
                    <a:pt x="152400" y="2937129"/>
                  </a:lnTo>
                  <a:cubicBezTo>
                    <a:pt x="152400" y="2979166"/>
                    <a:pt x="118237" y="3013329"/>
                    <a:pt x="76200" y="3013329"/>
                  </a:cubicBezTo>
                  <a:cubicBezTo>
                    <a:pt x="34163" y="3013329"/>
                    <a:pt x="0" y="2979166"/>
                    <a:pt x="0" y="2937129"/>
                  </a:cubicBezTo>
                  <a:close/>
                </a:path>
              </a:pathLst>
            </a:custGeom>
            <a:solidFill>
              <a:srgbClr val="DD785E"/>
            </a:solidFill>
          </p:spPr>
          <p:txBody>
            <a:bodyPr/>
            <a:lstStyle/>
            <a:p>
              <a:endParaRPr lang="it-IT" noProof="0" dirty="0"/>
            </a:p>
          </p:txBody>
        </p:sp>
      </p:grpSp>
      <p:sp>
        <p:nvSpPr>
          <p:cNvPr id="43" name="TextBox 43"/>
          <p:cNvSpPr txBox="1"/>
          <p:nvPr/>
        </p:nvSpPr>
        <p:spPr>
          <a:xfrm>
            <a:off x="12040343" y="7690695"/>
            <a:ext cx="2358333" cy="304352"/>
          </a:xfrm>
          <a:prstGeom prst="rect">
            <a:avLst/>
          </a:prstGeom>
        </p:spPr>
        <p:txBody>
          <a:bodyPr lIns="0" tIns="0" rIns="0" bIns="0" rtlCol="0" anchor="t">
            <a:spAutoFit/>
          </a:bodyPr>
          <a:lstStyle/>
          <a:p>
            <a:pPr algn="l">
              <a:lnSpc>
                <a:spcPts val="2300"/>
              </a:lnSpc>
            </a:pPr>
            <a:r>
              <a:rPr lang="it-IT" sz="1800" b="1" noProof="0" dirty="0">
                <a:solidFill>
                  <a:srgbClr val="FFFFFF"/>
                </a:solidFill>
                <a:latin typeface="Nunito Bold"/>
                <a:ea typeface="Nunito Bold"/>
                <a:cs typeface="Nunito Bold"/>
                <a:sym typeface="Nunito Bold"/>
              </a:rPr>
              <a:t>Comorbilità frequenti</a:t>
            </a:r>
          </a:p>
        </p:txBody>
      </p:sp>
      <p:sp>
        <p:nvSpPr>
          <p:cNvPr id="44" name="TextBox 44"/>
          <p:cNvSpPr txBox="1"/>
          <p:nvPr/>
        </p:nvSpPr>
        <p:spPr>
          <a:xfrm>
            <a:off x="12040343" y="8048920"/>
            <a:ext cx="4313339" cy="1453458"/>
          </a:xfrm>
          <a:prstGeom prst="rect">
            <a:avLst/>
          </a:prstGeom>
        </p:spPr>
        <p:txBody>
          <a:bodyPr lIns="0" tIns="0" rIns="0" bIns="0" rtlCol="0" anchor="t">
            <a:spAutoFit/>
          </a:bodyPr>
          <a:lstStyle/>
          <a:p>
            <a:pPr algn="l">
              <a:lnSpc>
                <a:spcPts val="2200"/>
              </a:lnSpc>
            </a:pPr>
            <a:r>
              <a:rPr lang="it-IT" sz="1500" noProof="0" dirty="0">
                <a:solidFill>
                  <a:srgbClr val="FFFFFF"/>
                </a:solidFill>
                <a:latin typeface="PT Sans"/>
                <a:ea typeface="PT Sans"/>
                <a:cs typeface="PT Sans"/>
                <a:sym typeface="PT Sans"/>
              </a:rPr>
              <a:t>La dipendenza digitale si accompagna spesso ad altri disturbi: ADHD, disturbi d'ansia, depressione e fobia sociale. In molti casi è difficile stabilire quale disturbo sia primario e quale conseguente all'altro.</a:t>
            </a:r>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1047150" y="3784844"/>
            <a:ext cx="9087450" cy="761747"/>
          </a:xfrm>
          <a:prstGeom prst="rect">
            <a:avLst/>
          </a:prstGeom>
        </p:spPr>
        <p:txBody>
          <a:bodyPr wrap="square" lIns="0" tIns="0" rIns="0" bIns="0" rtlCol="0" anchor="t">
            <a:spAutoFit/>
          </a:bodyPr>
          <a:lstStyle/>
          <a:p>
            <a:pPr algn="l">
              <a:lnSpc>
                <a:spcPts val="6000"/>
              </a:lnSpc>
            </a:pPr>
            <a:r>
              <a:rPr lang="it-IT" sz="4800" b="1" noProof="0" dirty="0">
                <a:solidFill>
                  <a:srgbClr val="FFFFFF"/>
                </a:solidFill>
                <a:latin typeface="Nunito Bold"/>
                <a:ea typeface="Nunito Bold"/>
                <a:cs typeface="Nunito Bold"/>
                <a:sym typeface="Nunito Bold"/>
              </a:rPr>
              <a:t>Rompere le catene </a:t>
            </a:r>
            <a:r>
              <a:rPr lang="it-IT" sz="4800" b="1" dirty="0">
                <a:solidFill>
                  <a:srgbClr val="FFFFFF"/>
                </a:solidFill>
                <a:latin typeface="Nunito Bold"/>
                <a:ea typeface="Nunito Bold"/>
                <a:cs typeface="Nunito Bold"/>
                <a:sym typeface="Nunito Bold"/>
              </a:rPr>
              <a:t>d</a:t>
            </a:r>
            <a:r>
              <a:rPr lang="it-IT" sz="4800" b="1" noProof="0" dirty="0" err="1">
                <a:solidFill>
                  <a:srgbClr val="FFFFFF"/>
                </a:solidFill>
                <a:latin typeface="Nunito Bold"/>
                <a:ea typeface="Nunito Bold"/>
                <a:cs typeface="Nunito Bold"/>
                <a:sym typeface="Nunito Bold"/>
              </a:rPr>
              <a:t>igitali</a:t>
            </a:r>
            <a:endParaRPr lang="it-IT" sz="4800" b="1" noProof="0" dirty="0">
              <a:solidFill>
                <a:srgbClr val="FFFFFF"/>
              </a:solidFill>
              <a:latin typeface="Nunito Bold"/>
              <a:ea typeface="Nunito Bold"/>
              <a:cs typeface="Nunito Bold"/>
              <a:sym typeface="Nunito Bold"/>
            </a:endParaRPr>
          </a:p>
        </p:txBody>
      </p:sp>
      <p:sp>
        <p:nvSpPr>
          <p:cNvPr id="10" name="TextBox 10"/>
          <p:cNvSpPr txBox="1"/>
          <p:nvPr/>
        </p:nvSpPr>
        <p:spPr>
          <a:xfrm>
            <a:off x="1047150" y="4899717"/>
            <a:ext cx="9335691" cy="2170214"/>
          </a:xfrm>
          <a:prstGeom prst="rect">
            <a:avLst/>
          </a:prstGeom>
        </p:spPr>
        <p:txBody>
          <a:bodyPr lIns="0" tIns="0" rIns="0" bIns="0" rtlCol="0" anchor="t">
            <a:spAutoFit/>
          </a:bodyPr>
          <a:lstStyle/>
          <a:p>
            <a:pPr algn="l">
              <a:lnSpc>
                <a:spcPts val="3200"/>
              </a:lnSpc>
            </a:pPr>
            <a:r>
              <a:rPr lang="it-IT" sz="2000" noProof="0" dirty="0">
                <a:solidFill>
                  <a:srgbClr val="FFFFFF"/>
                </a:solidFill>
                <a:latin typeface="PT Sans"/>
                <a:ea typeface="PT Sans"/>
                <a:cs typeface="PT Sans"/>
                <a:sym typeface="PT Sans"/>
              </a:rPr>
              <a:t>Riconoscere il problema è necessario, ma non sufficiente. La terza parte di questa analisi si concentra sulle strategie di intervento </a:t>
            </a:r>
            <a:r>
              <a:rPr lang="en-US" sz="2000" noProof="0" dirty="0">
                <a:solidFill>
                  <a:srgbClr val="FFFFFF"/>
                </a:solidFill>
                <a:latin typeface="PT Sans"/>
                <a:ea typeface="PT Sans"/>
                <a:cs typeface="PT Sans"/>
                <a:sym typeface="PT Sans"/>
              </a:rPr>
              <a:t>evidence-based: </a:t>
            </a:r>
            <a:r>
              <a:rPr lang="it-IT" sz="2000" noProof="0" dirty="0">
                <a:solidFill>
                  <a:srgbClr val="FFFFFF"/>
                </a:solidFill>
                <a:latin typeface="PT Sans"/>
                <a:ea typeface="PT Sans"/>
                <a:cs typeface="PT Sans"/>
                <a:sym typeface="PT Sans"/>
              </a:rPr>
              <a:t>approcci clinici validati, programmi scolastici efficaci e il ruolo cruciale della famiglia nel costruire un rapporto sano e consapevole con la tecnologia. Rompere le catene digitali è possibile, ma richiede un approccio coordinato e multidisciplinare.</a:t>
            </a:r>
          </a:p>
        </p:txBody>
      </p:sp>
      <p:grpSp>
        <p:nvGrpSpPr>
          <p:cNvPr id="11" name="Group 11"/>
          <p:cNvGrpSpPr/>
          <p:nvPr/>
        </p:nvGrpSpPr>
        <p:grpSpPr>
          <a:xfrm>
            <a:off x="11444440" y="0"/>
            <a:ext cx="6843560" cy="10287000"/>
            <a:chOff x="0" y="0"/>
            <a:chExt cx="9124747" cy="13716000"/>
          </a:xfrm>
        </p:grpSpPr>
        <p:sp>
          <p:nvSpPr>
            <p:cNvPr id="12" name="Freeform 12"/>
            <p:cNvSpPr/>
            <p:nvPr/>
          </p:nvSpPr>
          <p:spPr>
            <a:xfrm>
              <a:off x="0" y="0"/>
              <a:ext cx="9124696" cy="13716000"/>
            </a:xfrm>
            <a:custGeom>
              <a:avLst/>
              <a:gdLst/>
              <a:ahLst/>
              <a:cxnLst/>
              <a:rect l="l" t="t" r="r" b="b"/>
              <a:pathLst>
                <a:path w="9124696" h="13716000">
                  <a:moveTo>
                    <a:pt x="0" y="0"/>
                  </a:moveTo>
                  <a:lnTo>
                    <a:pt x="9124696" y="0"/>
                  </a:lnTo>
                  <a:lnTo>
                    <a:pt x="9124696" y="13716000"/>
                  </a:lnTo>
                  <a:lnTo>
                    <a:pt x="0" y="13716000"/>
                  </a:lnTo>
                  <a:lnTo>
                    <a:pt x="0" y="0"/>
                  </a:lnTo>
                  <a:close/>
                </a:path>
              </a:pathLst>
            </a:custGeom>
            <a:blipFill>
              <a:blip r:embed="rId4"/>
              <a:stretch>
                <a:fillRect/>
              </a:stretch>
            </a:blipFill>
          </p:spPr>
          <p:txBody>
            <a:bodyPr/>
            <a:lstStyle/>
            <a:p>
              <a:endParaRPr lang="it-IT" noProof="0" dirty="0"/>
            </a:p>
          </p:txBody>
        </p:sp>
      </p:grpSp>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677"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13677" y="0"/>
            <a:ext cx="18288000" cy="10287000"/>
            <a:chOff x="5010465" y="1242936"/>
            <a:chExt cx="24384000" cy="13716000"/>
          </a:xfrm>
        </p:grpSpPr>
        <p:sp>
          <p:nvSpPr>
            <p:cNvPr id="5" name="Freeform 5"/>
            <p:cNvSpPr/>
            <p:nvPr/>
          </p:nvSpPr>
          <p:spPr>
            <a:xfrm>
              <a:off x="5010465" y="1242936"/>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932707" y="1216666"/>
            <a:ext cx="7510758" cy="1377300"/>
          </a:xfrm>
          <a:prstGeom prst="rect">
            <a:avLst/>
          </a:prstGeom>
        </p:spPr>
        <p:txBody>
          <a:bodyPr lIns="0" tIns="0" rIns="0" bIns="0" rtlCol="0" anchor="t">
            <a:spAutoFit/>
          </a:bodyPr>
          <a:lstStyle/>
          <a:p>
            <a:pPr algn="l">
              <a:lnSpc>
                <a:spcPts val="5400"/>
              </a:lnSpc>
            </a:pPr>
            <a:r>
              <a:rPr lang="it-IT" sz="4300" b="1" noProof="0" dirty="0">
                <a:solidFill>
                  <a:srgbClr val="FFFFFF"/>
                </a:solidFill>
                <a:latin typeface="Nunito Bold"/>
                <a:ea typeface="Nunito Bold"/>
                <a:cs typeface="Nunito Bold"/>
                <a:sym typeface="Nunito Bold"/>
              </a:rPr>
              <a:t>Strategie di </a:t>
            </a:r>
            <a:r>
              <a:rPr lang="it-IT" sz="4300" b="1" dirty="0">
                <a:solidFill>
                  <a:srgbClr val="FFFFFF"/>
                </a:solidFill>
                <a:latin typeface="Nunito Bold"/>
                <a:ea typeface="Nunito Bold"/>
                <a:cs typeface="Nunito Bold"/>
                <a:sym typeface="Nunito Bold"/>
              </a:rPr>
              <a:t>i</a:t>
            </a:r>
            <a:r>
              <a:rPr lang="it-IT" sz="4300" b="1" noProof="0" dirty="0" err="1">
                <a:solidFill>
                  <a:srgbClr val="FFFFFF"/>
                </a:solidFill>
                <a:latin typeface="Nunito Bold"/>
                <a:ea typeface="Nunito Bold"/>
                <a:cs typeface="Nunito Bold"/>
                <a:sym typeface="Nunito Bold"/>
              </a:rPr>
              <a:t>ntervento</a:t>
            </a:r>
            <a:r>
              <a:rPr lang="it-IT" sz="4300" b="1" noProof="0" dirty="0">
                <a:solidFill>
                  <a:srgbClr val="FFFFFF"/>
                </a:solidFill>
                <a:latin typeface="Nunito Bold"/>
                <a:ea typeface="Nunito Bold"/>
                <a:cs typeface="Nunito Bold"/>
                <a:sym typeface="Nunito Bold"/>
              </a:rPr>
              <a:t> efficaci</a:t>
            </a:r>
          </a:p>
        </p:txBody>
      </p:sp>
      <p:grpSp>
        <p:nvGrpSpPr>
          <p:cNvPr id="10" name="Group 10"/>
          <p:cNvGrpSpPr/>
          <p:nvPr/>
        </p:nvGrpSpPr>
        <p:grpSpPr>
          <a:xfrm>
            <a:off x="1268168" y="3160957"/>
            <a:ext cx="5014465" cy="261642"/>
            <a:chOff x="0" y="0"/>
            <a:chExt cx="6685953" cy="348856"/>
          </a:xfrm>
        </p:grpSpPr>
        <p:sp>
          <p:nvSpPr>
            <p:cNvPr id="11" name="Freeform 11"/>
            <p:cNvSpPr/>
            <p:nvPr/>
          </p:nvSpPr>
          <p:spPr>
            <a:xfrm>
              <a:off x="19050" y="19050"/>
              <a:ext cx="6647942" cy="310642"/>
            </a:xfrm>
            <a:custGeom>
              <a:avLst/>
              <a:gdLst/>
              <a:ahLst/>
              <a:cxnLst/>
              <a:rect l="l" t="t" r="r" b="b"/>
              <a:pathLst>
                <a:path w="6647942" h="310642">
                  <a:moveTo>
                    <a:pt x="0" y="155321"/>
                  </a:moveTo>
                  <a:cubicBezTo>
                    <a:pt x="0" y="69596"/>
                    <a:pt x="77597" y="0"/>
                    <a:pt x="173482" y="0"/>
                  </a:cubicBezTo>
                  <a:lnTo>
                    <a:pt x="6474460" y="0"/>
                  </a:lnTo>
                  <a:cubicBezTo>
                    <a:pt x="6570218" y="0"/>
                    <a:pt x="6647942" y="69596"/>
                    <a:pt x="6647942" y="155321"/>
                  </a:cubicBezTo>
                  <a:cubicBezTo>
                    <a:pt x="6647942" y="241046"/>
                    <a:pt x="6570345" y="310642"/>
                    <a:pt x="6474460" y="310642"/>
                  </a:cubicBezTo>
                  <a:lnTo>
                    <a:pt x="173482" y="310642"/>
                  </a:lnTo>
                  <a:cubicBezTo>
                    <a:pt x="77597" y="310769"/>
                    <a:pt x="0" y="241173"/>
                    <a:pt x="0" y="155321"/>
                  </a:cubicBezTo>
                  <a:close/>
                </a:path>
              </a:pathLst>
            </a:custGeom>
            <a:solidFill>
              <a:srgbClr val="00002E"/>
            </a:solidFill>
          </p:spPr>
          <p:txBody>
            <a:bodyPr/>
            <a:lstStyle/>
            <a:p>
              <a:endParaRPr lang="it-IT" noProof="0" dirty="0"/>
            </a:p>
          </p:txBody>
        </p:sp>
        <p:sp>
          <p:nvSpPr>
            <p:cNvPr id="12" name="Freeform 12"/>
            <p:cNvSpPr/>
            <p:nvPr/>
          </p:nvSpPr>
          <p:spPr>
            <a:xfrm>
              <a:off x="0" y="0"/>
              <a:ext cx="6686042" cy="348742"/>
            </a:xfrm>
            <a:custGeom>
              <a:avLst/>
              <a:gdLst/>
              <a:ahLst/>
              <a:cxnLst/>
              <a:rect l="l" t="t" r="r" b="b"/>
              <a:pathLst>
                <a:path w="6686042" h="348742">
                  <a:moveTo>
                    <a:pt x="0" y="174371"/>
                  </a:moveTo>
                  <a:cubicBezTo>
                    <a:pt x="0" y="76200"/>
                    <a:pt x="88138" y="0"/>
                    <a:pt x="192532" y="0"/>
                  </a:cubicBezTo>
                  <a:lnTo>
                    <a:pt x="6493510" y="0"/>
                  </a:lnTo>
                  <a:lnTo>
                    <a:pt x="6493510" y="19050"/>
                  </a:lnTo>
                  <a:lnTo>
                    <a:pt x="6493510" y="0"/>
                  </a:lnTo>
                  <a:cubicBezTo>
                    <a:pt x="6597777" y="0"/>
                    <a:pt x="6686042" y="76200"/>
                    <a:pt x="6686042" y="174371"/>
                  </a:cubicBezTo>
                  <a:lnTo>
                    <a:pt x="6666992" y="174371"/>
                  </a:lnTo>
                  <a:lnTo>
                    <a:pt x="6686042" y="174371"/>
                  </a:lnTo>
                  <a:lnTo>
                    <a:pt x="6666992" y="174371"/>
                  </a:lnTo>
                  <a:lnTo>
                    <a:pt x="6686042" y="174371"/>
                  </a:lnTo>
                  <a:cubicBezTo>
                    <a:pt x="6686042" y="272669"/>
                    <a:pt x="6597903" y="348742"/>
                    <a:pt x="6493510" y="348742"/>
                  </a:cubicBezTo>
                  <a:lnTo>
                    <a:pt x="6493510" y="329692"/>
                  </a:lnTo>
                  <a:lnTo>
                    <a:pt x="6493510" y="348742"/>
                  </a:lnTo>
                  <a:lnTo>
                    <a:pt x="192532" y="348742"/>
                  </a:lnTo>
                  <a:lnTo>
                    <a:pt x="192532" y="329692"/>
                  </a:lnTo>
                  <a:lnTo>
                    <a:pt x="192532" y="348742"/>
                  </a:lnTo>
                  <a:cubicBezTo>
                    <a:pt x="88138" y="348869"/>
                    <a:pt x="0" y="272669"/>
                    <a:pt x="0" y="174371"/>
                  </a:cubicBezTo>
                  <a:lnTo>
                    <a:pt x="19050" y="174371"/>
                  </a:lnTo>
                  <a:lnTo>
                    <a:pt x="0" y="174371"/>
                  </a:lnTo>
                  <a:moveTo>
                    <a:pt x="38100" y="174371"/>
                  </a:moveTo>
                  <a:lnTo>
                    <a:pt x="19050" y="174371"/>
                  </a:lnTo>
                  <a:lnTo>
                    <a:pt x="38100" y="174371"/>
                  </a:lnTo>
                  <a:cubicBezTo>
                    <a:pt x="38100" y="247777"/>
                    <a:pt x="105156" y="310642"/>
                    <a:pt x="192532" y="310642"/>
                  </a:cubicBezTo>
                  <a:lnTo>
                    <a:pt x="6493510" y="310642"/>
                  </a:lnTo>
                  <a:cubicBezTo>
                    <a:pt x="6580759" y="310642"/>
                    <a:pt x="6647942" y="247650"/>
                    <a:pt x="6647942" y="174371"/>
                  </a:cubicBezTo>
                  <a:cubicBezTo>
                    <a:pt x="6647942" y="101092"/>
                    <a:pt x="6580759" y="38100"/>
                    <a:pt x="6493510" y="38100"/>
                  </a:cubicBezTo>
                  <a:lnTo>
                    <a:pt x="192532" y="38100"/>
                  </a:lnTo>
                  <a:lnTo>
                    <a:pt x="192532" y="19050"/>
                  </a:lnTo>
                  <a:lnTo>
                    <a:pt x="192532" y="38100"/>
                  </a:lnTo>
                  <a:cubicBezTo>
                    <a:pt x="105156" y="38100"/>
                    <a:pt x="38100" y="101092"/>
                    <a:pt x="38100" y="174371"/>
                  </a:cubicBezTo>
                  <a:close/>
                </a:path>
              </a:pathLst>
            </a:custGeom>
            <a:solidFill>
              <a:srgbClr val="F2B42D"/>
            </a:solidFill>
          </p:spPr>
          <p:txBody>
            <a:bodyPr/>
            <a:lstStyle/>
            <a:p>
              <a:endParaRPr lang="it-IT" noProof="0" dirty="0"/>
            </a:p>
          </p:txBody>
        </p:sp>
      </p:grpSp>
      <p:grpSp>
        <p:nvGrpSpPr>
          <p:cNvPr id="13" name="Group 13"/>
          <p:cNvGrpSpPr/>
          <p:nvPr/>
        </p:nvGrpSpPr>
        <p:grpSpPr>
          <a:xfrm>
            <a:off x="918420" y="2927747"/>
            <a:ext cx="728072" cy="728072"/>
            <a:chOff x="0" y="0"/>
            <a:chExt cx="970763" cy="970763"/>
          </a:xfrm>
        </p:grpSpPr>
        <p:sp>
          <p:nvSpPr>
            <p:cNvPr id="14" name="Freeform 14"/>
            <p:cNvSpPr/>
            <p:nvPr/>
          </p:nvSpPr>
          <p:spPr>
            <a:xfrm>
              <a:off x="19050" y="19050"/>
              <a:ext cx="932688" cy="932688"/>
            </a:xfrm>
            <a:custGeom>
              <a:avLst/>
              <a:gdLst/>
              <a:ahLst/>
              <a:cxnLst/>
              <a:rect l="l" t="t" r="r" b="b"/>
              <a:pathLst>
                <a:path w="932688" h="932688">
                  <a:moveTo>
                    <a:pt x="0" y="466344"/>
                  </a:moveTo>
                  <a:cubicBezTo>
                    <a:pt x="0" y="208788"/>
                    <a:pt x="208788" y="0"/>
                    <a:pt x="466344" y="0"/>
                  </a:cubicBezTo>
                  <a:cubicBezTo>
                    <a:pt x="723900" y="0"/>
                    <a:pt x="932688" y="208788"/>
                    <a:pt x="932688" y="466344"/>
                  </a:cubicBezTo>
                  <a:cubicBezTo>
                    <a:pt x="932688" y="723900"/>
                    <a:pt x="723900" y="932688"/>
                    <a:pt x="466344" y="932688"/>
                  </a:cubicBezTo>
                  <a:cubicBezTo>
                    <a:pt x="208788" y="932688"/>
                    <a:pt x="0" y="723900"/>
                    <a:pt x="0" y="466344"/>
                  </a:cubicBezTo>
                  <a:close/>
                </a:path>
              </a:pathLst>
            </a:custGeom>
            <a:solidFill>
              <a:srgbClr val="00002E"/>
            </a:solidFill>
          </p:spPr>
          <p:txBody>
            <a:bodyPr/>
            <a:lstStyle/>
            <a:p>
              <a:endParaRPr lang="it-IT" noProof="0" dirty="0"/>
            </a:p>
          </p:txBody>
        </p:sp>
        <p:sp>
          <p:nvSpPr>
            <p:cNvPr id="15" name="Freeform 15"/>
            <p:cNvSpPr/>
            <p:nvPr/>
          </p:nvSpPr>
          <p:spPr>
            <a:xfrm>
              <a:off x="0" y="0"/>
              <a:ext cx="970788" cy="970788"/>
            </a:xfrm>
            <a:custGeom>
              <a:avLst/>
              <a:gdLst/>
              <a:ahLst/>
              <a:cxnLst/>
              <a:rect l="l" t="t" r="r" b="b"/>
              <a:pathLst>
                <a:path w="970788" h="970788">
                  <a:moveTo>
                    <a:pt x="0" y="485394"/>
                  </a:moveTo>
                  <a:cubicBezTo>
                    <a:pt x="0" y="217297"/>
                    <a:pt x="217297" y="0"/>
                    <a:pt x="485394" y="0"/>
                  </a:cubicBezTo>
                  <a:cubicBezTo>
                    <a:pt x="488950" y="0"/>
                    <a:pt x="492506" y="1016"/>
                    <a:pt x="495554" y="2921"/>
                  </a:cubicBezTo>
                  <a:lnTo>
                    <a:pt x="485394" y="19050"/>
                  </a:lnTo>
                  <a:lnTo>
                    <a:pt x="485394" y="0"/>
                  </a:lnTo>
                  <a:lnTo>
                    <a:pt x="485394" y="19050"/>
                  </a:lnTo>
                  <a:lnTo>
                    <a:pt x="485394" y="0"/>
                  </a:lnTo>
                  <a:cubicBezTo>
                    <a:pt x="753491" y="0"/>
                    <a:pt x="970788" y="217297"/>
                    <a:pt x="970788" y="485394"/>
                  </a:cubicBezTo>
                  <a:cubicBezTo>
                    <a:pt x="970788" y="492633"/>
                    <a:pt x="966724" y="499237"/>
                    <a:pt x="960247" y="502412"/>
                  </a:cubicBezTo>
                  <a:lnTo>
                    <a:pt x="951738" y="485394"/>
                  </a:lnTo>
                  <a:lnTo>
                    <a:pt x="970788" y="485394"/>
                  </a:lnTo>
                  <a:cubicBezTo>
                    <a:pt x="970788" y="753491"/>
                    <a:pt x="753491" y="970788"/>
                    <a:pt x="485394" y="970788"/>
                  </a:cubicBezTo>
                  <a:lnTo>
                    <a:pt x="485394" y="951738"/>
                  </a:lnTo>
                  <a:lnTo>
                    <a:pt x="485394" y="970788"/>
                  </a:lnTo>
                  <a:lnTo>
                    <a:pt x="485394" y="951738"/>
                  </a:lnTo>
                  <a:lnTo>
                    <a:pt x="485394" y="970788"/>
                  </a:lnTo>
                  <a:cubicBezTo>
                    <a:pt x="217297" y="970788"/>
                    <a:pt x="0" y="753491"/>
                    <a:pt x="0" y="485394"/>
                  </a:cubicBezTo>
                  <a:cubicBezTo>
                    <a:pt x="0" y="481838"/>
                    <a:pt x="1016" y="478282"/>
                    <a:pt x="2921" y="475234"/>
                  </a:cubicBezTo>
                  <a:lnTo>
                    <a:pt x="19050" y="485394"/>
                  </a:lnTo>
                  <a:lnTo>
                    <a:pt x="0" y="485394"/>
                  </a:lnTo>
                  <a:moveTo>
                    <a:pt x="38100" y="485394"/>
                  </a:moveTo>
                  <a:cubicBezTo>
                    <a:pt x="38100" y="488950"/>
                    <a:pt x="37084" y="492506"/>
                    <a:pt x="35179" y="495554"/>
                  </a:cubicBezTo>
                  <a:lnTo>
                    <a:pt x="19050" y="485394"/>
                  </a:lnTo>
                  <a:lnTo>
                    <a:pt x="38100" y="485394"/>
                  </a:lnTo>
                  <a:cubicBezTo>
                    <a:pt x="38100" y="732409"/>
                    <a:pt x="238379" y="932688"/>
                    <a:pt x="485394" y="932688"/>
                  </a:cubicBezTo>
                  <a:cubicBezTo>
                    <a:pt x="732409" y="932688"/>
                    <a:pt x="932688" y="732409"/>
                    <a:pt x="932688" y="485394"/>
                  </a:cubicBezTo>
                  <a:cubicBezTo>
                    <a:pt x="932688" y="478155"/>
                    <a:pt x="936752" y="471551"/>
                    <a:pt x="943229" y="468376"/>
                  </a:cubicBezTo>
                  <a:lnTo>
                    <a:pt x="951738" y="485394"/>
                  </a:lnTo>
                  <a:lnTo>
                    <a:pt x="932688" y="485394"/>
                  </a:lnTo>
                  <a:cubicBezTo>
                    <a:pt x="932688" y="238379"/>
                    <a:pt x="732409" y="38100"/>
                    <a:pt x="485394" y="38100"/>
                  </a:cubicBezTo>
                  <a:cubicBezTo>
                    <a:pt x="481838" y="38100"/>
                    <a:pt x="478282" y="37084"/>
                    <a:pt x="475234" y="35179"/>
                  </a:cubicBezTo>
                  <a:lnTo>
                    <a:pt x="485394" y="19050"/>
                  </a:lnTo>
                  <a:lnTo>
                    <a:pt x="485394" y="38100"/>
                  </a:lnTo>
                  <a:cubicBezTo>
                    <a:pt x="238379" y="38100"/>
                    <a:pt x="38100" y="238379"/>
                    <a:pt x="38100" y="485394"/>
                  </a:cubicBezTo>
                  <a:close/>
                </a:path>
              </a:pathLst>
            </a:custGeom>
            <a:solidFill>
              <a:srgbClr val="F2B42D"/>
            </a:solidFill>
          </p:spPr>
          <p:txBody>
            <a:bodyPr/>
            <a:lstStyle/>
            <a:p>
              <a:endParaRPr lang="it-IT" noProof="0" dirty="0"/>
            </a:p>
          </p:txBody>
        </p:sp>
      </p:grpSp>
      <p:sp>
        <p:nvSpPr>
          <p:cNvPr id="16" name="TextBox 16"/>
          <p:cNvSpPr txBox="1"/>
          <p:nvPr/>
        </p:nvSpPr>
        <p:spPr>
          <a:xfrm>
            <a:off x="1165774" y="3830088"/>
            <a:ext cx="3786035" cy="340478"/>
          </a:xfrm>
          <a:prstGeom prst="rect">
            <a:avLst/>
          </a:prstGeom>
        </p:spPr>
        <p:txBody>
          <a:bodyPr lIns="0" tIns="0" rIns="0" bIns="0" rtlCol="0" anchor="t">
            <a:spAutoFit/>
          </a:bodyPr>
          <a:lstStyle/>
          <a:p>
            <a:pPr algn="l">
              <a:lnSpc>
                <a:spcPts val="2700"/>
              </a:lnSpc>
            </a:pPr>
            <a:r>
              <a:rPr lang="it-IT" sz="2100" b="1" noProof="0" dirty="0">
                <a:solidFill>
                  <a:srgbClr val="FFFFFF"/>
                </a:solidFill>
                <a:latin typeface="Nunito Bold"/>
                <a:ea typeface="Nunito Bold"/>
                <a:cs typeface="Nunito Bold"/>
                <a:sym typeface="Nunito Bold"/>
              </a:rPr>
              <a:t>Coinvolgimento della famiglia</a:t>
            </a:r>
          </a:p>
        </p:txBody>
      </p:sp>
      <p:sp>
        <p:nvSpPr>
          <p:cNvPr id="17" name="TextBox 17"/>
          <p:cNvSpPr txBox="1"/>
          <p:nvPr/>
        </p:nvSpPr>
        <p:spPr>
          <a:xfrm>
            <a:off x="1165774" y="4259313"/>
            <a:ext cx="4869656" cy="3584372"/>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Il </a:t>
            </a:r>
            <a:r>
              <a:rPr lang="it-IT" sz="1800" b="1" noProof="0" dirty="0">
                <a:solidFill>
                  <a:srgbClr val="FFFFFF"/>
                </a:solidFill>
                <a:latin typeface="PT Sans Bold"/>
                <a:ea typeface="PT Sans Bold"/>
                <a:cs typeface="PT Sans Bold"/>
                <a:sym typeface="PT Sans Bold"/>
              </a:rPr>
              <a:t>56% dei genitori</a:t>
            </a:r>
            <a:r>
              <a:rPr lang="it-IT" sz="1800" noProof="0" dirty="0">
                <a:solidFill>
                  <a:srgbClr val="FFFFFF"/>
                </a:solidFill>
                <a:latin typeface="PT Sans"/>
                <a:ea typeface="PT Sans"/>
                <a:cs typeface="PT Sans"/>
                <a:sym typeface="PT Sans"/>
              </a:rPr>
              <a:t> ammette un uso eccessivo dei propri dispositivi, diventando involontariamente un modello negativo per i figli. La formazione genitoriale è quindi un pilastro fondamentale: i programmi di intervento più efficaci includono sessioni dedicate ai genitori per sviluppare consapevolezza, stabilire regole condivise sull'uso della tecnologia e imparare a riconoscere i segnali precoci di dipendenza nei propri figli.</a:t>
            </a:r>
          </a:p>
        </p:txBody>
      </p:sp>
      <p:grpSp>
        <p:nvGrpSpPr>
          <p:cNvPr id="18" name="Group 18"/>
          <p:cNvGrpSpPr/>
          <p:nvPr/>
        </p:nvGrpSpPr>
        <p:grpSpPr>
          <a:xfrm>
            <a:off x="6811566" y="2811218"/>
            <a:ext cx="5014465" cy="261642"/>
            <a:chOff x="0" y="0"/>
            <a:chExt cx="6685953" cy="348856"/>
          </a:xfrm>
        </p:grpSpPr>
        <p:sp>
          <p:nvSpPr>
            <p:cNvPr id="19" name="Freeform 19"/>
            <p:cNvSpPr/>
            <p:nvPr/>
          </p:nvSpPr>
          <p:spPr>
            <a:xfrm>
              <a:off x="19050" y="19050"/>
              <a:ext cx="6647942" cy="310642"/>
            </a:xfrm>
            <a:custGeom>
              <a:avLst/>
              <a:gdLst/>
              <a:ahLst/>
              <a:cxnLst/>
              <a:rect l="l" t="t" r="r" b="b"/>
              <a:pathLst>
                <a:path w="6647942" h="310642">
                  <a:moveTo>
                    <a:pt x="0" y="155321"/>
                  </a:moveTo>
                  <a:cubicBezTo>
                    <a:pt x="0" y="69596"/>
                    <a:pt x="77597" y="0"/>
                    <a:pt x="173482" y="0"/>
                  </a:cubicBezTo>
                  <a:lnTo>
                    <a:pt x="6474460" y="0"/>
                  </a:lnTo>
                  <a:cubicBezTo>
                    <a:pt x="6570218" y="0"/>
                    <a:pt x="6647942" y="69596"/>
                    <a:pt x="6647942" y="155321"/>
                  </a:cubicBezTo>
                  <a:cubicBezTo>
                    <a:pt x="6647942" y="241046"/>
                    <a:pt x="6570345" y="310642"/>
                    <a:pt x="6474460" y="310642"/>
                  </a:cubicBezTo>
                  <a:lnTo>
                    <a:pt x="173482" y="310642"/>
                  </a:lnTo>
                  <a:cubicBezTo>
                    <a:pt x="77597" y="310769"/>
                    <a:pt x="0" y="241173"/>
                    <a:pt x="0" y="155321"/>
                  </a:cubicBezTo>
                  <a:close/>
                </a:path>
              </a:pathLst>
            </a:custGeom>
            <a:solidFill>
              <a:srgbClr val="00002E"/>
            </a:solidFill>
          </p:spPr>
          <p:txBody>
            <a:bodyPr/>
            <a:lstStyle/>
            <a:p>
              <a:endParaRPr lang="it-IT" noProof="0" dirty="0"/>
            </a:p>
          </p:txBody>
        </p:sp>
        <p:sp>
          <p:nvSpPr>
            <p:cNvPr id="20" name="Freeform 20"/>
            <p:cNvSpPr/>
            <p:nvPr/>
          </p:nvSpPr>
          <p:spPr>
            <a:xfrm>
              <a:off x="0" y="0"/>
              <a:ext cx="6686042" cy="348742"/>
            </a:xfrm>
            <a:custGeom>
              <a:avLst/>
              <a:gdLst/>
              <a:ahLst/>
              <a:cxnLst/>
              <a:rect l="l" t="t" r="r" b="b"/>
              <a:pathLst>
                <a:path w="6686042" h="348742">
                  <a:moveTo>
                    <a:pt x="0" y="174371"/>
                  </a:moveTo>
                  <a:cubicBezTo>
                    <a:pt x="0" y="76200"/>
                    <a:pt x="88138" y="0"/>
                    <a:pt x="192532" y="0"/>
                  </a:cubicBezTo>
                  <a:lnTo>
                    <a:pt x="6493510" y="0"/>
                  </a:lnTo>
                  <a:lnTo>
                    <a:pt x="6493510" y="19050"/>
                  </a:lnTo>
                  <a:lnTo>
                    <a:pt x="6493510" y="0"/>
                  </a:lnTo>
                  <a:cubicBezTo>
                    <a:pt x="6597777" y="0"/>
                    <a:pt x="6686042" y="76200"/>
                    <a:pt x="6686042" y="174371"/>
                  </a:cubicBezTo>
                  <a:lnTo>
                    <a:pt x="6666992" y="174371"/>
                  </a:lnTo>
                  <a:lnTo>
                    <a:pt x="6686042" y="174371"/>
                  </a:lnTo>
                  <a:lnTo>
                    <a:pt x="6666992" y="174371"/>
                  </a:lnTo>
                  <a:lnTo>
                    <a:pt x="6686042" y="174371"/>
                  </a:lnTo>
                  <a:cubicBezTo>
                    <a:pt x="6686042" y="272669"/>
                    <a:pt x="6597903" y="348742"/>
                    <a:pt x="6493510" y="348742"/>
                  </a:cubicBezTo>
                  <a:lnTo>
                    <a:pt x="6493510" y="329692"/>
                  </a:lnTo>
                  <a:lnTo>
                    <a:pt x="6493510" y="348742"/>
                  </a:lnTo>
                  <a:lnTo>
                    <a:pt x="192532" y="348742"/>
                  </a:lnTo>
                  <a:lnTo>
                    <a:pt x="192532" y="329692"/>
                  </a:lnTo>
                  <a:lnTo>
                    <a:pt x="192532" y="348742"/>
                  </a:lnTo>
                  <a:cubicBezTo>
                    <a:pt x="88138" y="348869"/>
                    <a:pt x="0" y="272669"/>
                    <a:pt x="0" y="174371"/>
                  </a:cubicBezTo>
                  <a:lnTo>
                    <a:pt x="19050" y="174371"/>
                  </a:lnTo>
                  <a:lnTo>
                    <a:pt x="0" y="174371"/>
                  </a:lnTo>
                  <a:moveTo>
                    <a:pt x="38100" y="174371"/>
                  </a:moveTo>
                  <a:lnTo>
                    <a:pt x="19050" y="174371"/>
                  </a:lnTo>
                  <a:lnTo>
                    <a:pt x="38100" y="174371"/>
                  </a:lnTo>
                  <a:cubicBezTo>
                    <a:pt x="38100" y="247777"/>
                    <a:pt x="105156" y="310642"/>
                    <a:pt x="192532" y="310642"/>
                  </a:cubicBezTo>
                  <a:lnTo>
                    <a:pt x="6493510" y="310642"/>
                  </a:lnTo>
                  <a:cubicBezTo>
                    <a:pt x="6580759" y="310642"/>
                    <a:pt x="6647942" y="247650"/>
                    <a:pt x="6647942" y="174371"/>
                  </a:cubicBezTo>
                  <a:cubicBezTo>
                    <a:pt x="6647942" y="101092"/>
                    <a:pt x="6580759" y="38100"/>
                    <a:pt x="6493510" y="38100"/>
                  </a:cubicBezTo>
                  <a:lnTo>
                    <a:pt x="192532" y="38100"/>
                  </a:lnTo>
                  <a:lnTo>
                    <a:pt x="192532" y="19050"/>
                  </a:lnTo>
                  <a:lnTo>
                    <a:pt x="192532" y="38100"/>
                  </a:lnTo>
                  <a:cubicBezTo>
                    <a:pt x="105156" y="38100"/>
                    <a:pt x="38100" y="101092"/>
                    <a:pt x="38100" y="174371"/>
                  </a:cubicBezTo>
                  <a:close/>
                </a:path>
              </a:pathLst>
            </a:custGeom>
            <a:solidFill>
              <a:srgbClr val="D7425E"/>
            </a:solidFill>
          </p:spPr>
          <p:txBody>
            <a:bodyPr/>
            <a:lstStyle/>
            <a:p>
              <a:endParaRPr lang="it-IT" noProof="0" dirty="0"/>
            </a:p>
          </p:txBody>
        </p:sp>
      </p:grpSp>
      <p:grpSp>
        <p:nvGrpSpPr>
          <p:cNvPr id="21" name="Group 21"/>
          <p:cNvGrpSpPr/>
          <p:nvPr/>
        </p:nvGrpSpPr>
        <p:grpSpPr>
          <a:xfrm>
            <a:off x="6461817" y="2577998"/>
            <a:ext cx="728072" cy="728072"/>
            <a:chOff x="0" y="0"/>
            <a:chExt cx="970763" cy="970763"/>
          </a:xfrm>
        </p:grpSpPr>
        <p:sp>
          <p:nvSpPr>
            <p:cNvPr id="22" name="Freeform 22"/>
            <p:cNvSpPr/>
            <p:nvPr/>
          </p:nvSpPr>
          <p:spPr>
            <a:xfrm>
              <a:off x="19050" y="19050"/>
              <a:ext cx="932688" cy="932688"/>
            </a:xfrm>
            <a:custGeom>
              <a:avLst/>
              <a:gdLst/>
              <a:ahLst/>
              <a:cxnLst/>
              <a:rect l="l" t="t" r="r" b="b"/>
              <a:pathLst>
                <a:path w="932688" h="932688">
                  <a:moveTo>
                    <a:pt x="0" y="466344"/>
                  </a:moveTo>
                  <a:cubicBezTo>
                    <a:pt x="0" y="208788"/>
                    <a:pt x="208788" y="0"/>
                    <a:pt x="466344" y="0"/>
                  </a:cubicBezTo>
                  <a:cubicBezTo>
                    <a:pt x="723900" y="0"/>
                    <a:pt x="932688" y="208788"/>
                    <a:pt x="932688" y="466344"/>
                  </a:cubicBezTo>
                  <a:cubicBezTo>
                    <a:pt x="932688" y="723900"/>
                    <a:pt x="723900" y="932688"/>
                    <a:pt x="466344" y="932688"/>
                  </a:cubicBezTo>
                  <a:cubicBezTo>
                    <a:pt x="208788" y="932688"/>
                    <a:pt x="0" y="723900"/>
                    <a:pt x="0" y="466344"/>
                  </a:cubicBezTo>
                  <a:close/>
                </a:path>
              </a:pathLst>
            </a:custGeom>
            <a:solidFill>
              <a:srgbClr val="00002E"/>
            </a:solidFill>
          </p:spPr>
          <p:txBody>
            <a:bodyPr/>
            <a:lstStyle/>
            <a:p>
              <a:endParaRPr lang="it-IT" noProof="0" dirty="0"/>
            </a:p>
          </p:txBody>
        </p:sp>
        <p:sp>
          <p:nvSpPr>
            <p:cNvPr id="23" name="Freeform 23"/>
            <p:cNvSpPr/>
            <p:nvPr/>
          </p:nvSpPr>
          <p:spPr>
            <a:xfrm>
              <a:off x="0" y="0"/>
              <a:ext cx="970788" cy="970788"/>
            </a:xfrm>
            <a:custGeom>
              <a:avLst/>
              <a:gdLst/>
              <a:ahLst/>
              <a:cxnLst/>
              <a:rect l="l" t="t" r="r" b="b"/>
              <a:pathLst>
                <a:path w="970788" h="970788">
                  <a:moveTo>
                    <a:pt x="0" y="485394"/>
                  </a:moveTo>
                  <a:cubicBezTo>
                    <a:pt x="0" y="217297"/>
                    <a:pt x="217297" y="0"/>
                    <a:pt x="485394" y="0"/>
                  </a:cubicBezTo>
                  <a:cubicBezTo>
                    <a:pt x="488950" y="0"/>
                    <a:pt x="492506" y="1016"/>
                    <a:pt x="495554" y="2921"/>
                  </a:cubicBezTo>
                  <a:lnTo>
                    <a:pt x="485394" y="19050"/>
                  </a:lnTo>
                  <a:lnTo>
                    <a:pt x="485394" y="0"/>
                  </a:lnTo>
                  <a:lnTo>
                    <a:pt x="485394" y="19050"/>
                  </a:lnTo>
                  <a:lnTo>
                    <a:pt x="485394" y="0"/>
                  </a:lnTo>
                  <a:cubicBezTo>
                    <a:pt x="753491" y="0"/>
                    <a:pt x="970788" y="217297"/>
                    <a:pt x="970788" y="485394"/>
                  </a:cubicBezTo>
                  <a:cubicBezTo>
                    <a:pt x="970788" y="492633"/>
                    <a:pt x="966724" y="499237"/>
                    <a:pt x="960247" y="502412"/>
                  </a:cubicBezTo>
                  <a:lnTo>
                    <a:pt x="951738" y="485394"/>
                  </a:lnTo>
                  <a:lnTo>
                    <a:pt x="970788" y="485394"/>
                  </a:lnTo>
                  <a:cubicBezTo>
                    <a:pt x="970788" y="753491"/>
                    <a:pt x="753491" y="970788"/>
                    <a:pt x="485394" y="970788"/>
                  </a:cubicBezTo>
                  <a:lnTo>
                    <a:pt x="485394" y="951738"/>
                  </a:lnTo>
                  <a:lnTo>
                    <a:pt x="485394" y="970788"/>
                  </a:lnTo>
                  <a:lnTo>
                    <a:pt x="485394" y="951738"/>
                  </a:lnTo>
                  <a:lnTo>
                    <a:pt x="485394" y="970788"/>
                  </a:lnTo>
                  <a:cubicBezTo>
                    <a:pt x="217297" y="970788"/>
                    <a:pt x="0" y="753491"/>
                    <a:pt x="0" y="485394"/>
                  </a:cubicBezTo>
                  <a:cubicBezTo>
                    <a:pt x="0" y="481838"/>
                    <a:pt x="1016" y="478282"/>
                    <a:pt x="2921" y="475234"/>
                  </a:cubicBezTo>
                  <a:lnTo>
                    <a:pt x="19050" y="485394"/>
                  </a:lnTo>
                  <a:lnTo>
                    <a:pt x="0" y="485394"/>
                  </a:lnTo>
                  <a:moveTo>
                    <a:pt x="38100" y="485394"/>
                  </a:moveTo>
                  <a:cubicBezTo>
                    <a:pt x="38100" y="488950"/>
                    <a:pt x="37084" y="492506"/>
                    <a:pt x="35179" y="495554"/>
                  </a:cubicBezTo>
                  <a:lnTo>
                    <a:pt x="19050" y="485394"/>
                  </a:lnTo>
                  <a:lnTo>
                    <a:pt x="38100" y="485394"/>
                  </a:lnTo>
                  <a:cubicBezTo>
                    <a:pt x="38100" y="732409"/>
                    <a:pt x="238379" y="932688"/>
                    <a:pt x="485394" y="932688"/>
                  </a:cubicBezTo>
                  <a:cubicBezTo>
                    <a:pt x="732409" y="932688"/>
                    <a:pt x="932688" y="732409"/>
                    <a:pt x="932688" y="485394"/>
                  </a:cubicBezTo>
                  <a:cubicBezTo>
                    <a:pt x="932688" y="478155"/>
                    <a:pt x="936752" y="471551"/>
                    <a:pt x="943229" y="468376"/>
                  </a:cubicBezTo>
                  <a:lnTo>
                    <a:pt x="951738" y="485394"/>
                  </a:lnTo>
                  <a:lnTo>
                    <a:pt x="932688" y="485394"/>
                  </a:lnTo>
                  <a:cubicBezTo>
                    <a:pt x="932688" y="238379"/>
                    <a:pt x="732409" y="38100"/>
                    <a:pt x="485394" y="38100"/>
                  </a:cubicBezTo>
                  <a:cubicBezTo>
                    <a:pt x="481838" y="38100"/>
                    <a:pt x="478282" y="37084"/>
                    <a:pt x="475234" y="35179"/>
                  </a:cubicBezTo>
                  <a:lnTo>
                    <a:pt x="485394" y="19050"/>
                  </a:lnTo>
                  <a:lnTo>
                    <a:pt x="485394" y="38100"/>
                  </a:lnTo>
                  <a:cubicBezTo>
                    <a:pt x="238379" y="38100"/>
                    <a:pt x="38100" y="238379"/>
                    <a:pt x="38100" y="485394"/>
                  </a:cubicBezTo>
                  <a:close/>
                </a:path>
              </a:pathLst>
            </a:custGeom>
            <a:solidFill>
              <a:srgbClr val="D7425E"/>
            </a:solidFill>
          </p:spPr>
          <p:txBody>
            <a:bodyPr/>
            <a:lstStyle/>
            <a:p>
              <a:endParaRPr lang="it-IT" noProof="0" dirty="0"/>
            </a:p>
          </p:txBody>
        </p:sp>
      </p:grpSp>
      <p:sp>
        <p:nvSpPr>
          <p:cNvPr id="24" name="TextBox 24"/>
          <p:cNvSpPr txBox="1"/>
          <p:nvPr/>
        </p:nvSpPr>
        <p:spPr>
          <a:xfrm>
            <a:off x="6709172" y="3480349"/>
            <a:ext cx="4262885" cy="340478"/>
          </a:xfrm>
          <a:prstGeom prst="rect">
            <a:avLst/>
          </a:prstGeom>
        </p:spPr>
        <p:txBody>
          <a:bodyPr lIns="0" tIns="0" rIns="0" bIns="0" rtlCol="0" anchor="t">
            <a:spAutoFit/>
          </a:bodyPr>
          <a:lstStyle/>
          <a:p>
            <a:pPr algn="l">
              <a:lnSpc>
                <a:spcPts val="2700"/>
              </a:lnSpc>
            </a:pPr>
            <a:r>
              <a:rPr lang="it-IT" sz="2100" b="1" noProof="0" dirty="0">
                <a:solidFill>
                  <a:srgbClr val="FFFFFF"/>
                </a:solidFill>
                <a:latin typeface="Nunito Bold"/>
                <a:ea typeface="Nunito Bold"/>
                <a:cs typeface="Nunito Bold"/>
                <a:sym typeface="Nunito Bold"/>
              </a:rPr>
              <a:t>Interventi scolastici </a:t>
            </a:r>
            <a:r>
              <a:rPr lang="it-IT" sz="2100" b="1" dirty="0">
                <a:solidFill>
                  <a:srgbClr val="FFFFFF"/>
                </a:solidFill>
                <a:latin typeface="Nunito Bold"/>
                <a:ea typeface="Nunito Bold"/>
                <a:cs typeface="Nunito Bold"/>
                <a:sym typeface="Nunito Bold"/>
              </a:rPr>
              <a:t>b</a:t>
            </a:r>
            <a:r>
              <a:rPr lang="it-IT" sz="2100" b="1" noProof="0" dirty="0" err="1">
                <a:solidFill>
                  <a:srgbClr val="FFFFFF"/>
                </a:solidFill>
                <a:latin typeface="Nunito Bold"/>
                <a:ea typeface="Nunito Bold"/>
                <a:cs typeface="Nunito Bold"/>
                <a:sym typeface="Nunito Bold"/>
              </a:rPr>
              <a:t>asati</a:t>
            </a:r>
            <a:r>
              <a:rPr lang="it-IT" sz="2100" b="1" noProof="0" dirty="0">
                <a:solidFill>
                  <a:srgbClr val="FFFFFF"/>
                </a:solidFill>
                <a:latin typeface="Nunito Bold"/>
                <a:ea typeface="Nunito Bold"/>
                <a:cs typeface="Nunito Bold"/>
                <a:sym typeface="Nunito Bold"/>
              </a:rPr>
              <a:t> su TCC</a:t>
            </a:r>
          </a:p>
        </p:txBody>
      </p:sp>
      <p:sp>
        <p:nvSpPr>
          <p:cNvPr id="25" name="TextBox 25"/>
          <p:cNvSpPr txBox="1"/>
          <p:nvPr/>
        </p:nvSpPr>
        <p:spPr>
          <a:xfrm>
            <a:off x="6709172" y="3909565"/>
            <a:ext cx="4869656" cy="3584372"/>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Lo studio </a:t>
            </a:r>
            <a:r>
              <a:rPr lang="it-IT" sz="1800" b="1" noProof="0" dirty="0">
                <a:solidFill>
                  <a:srgbClr val="FFFFFF"/>
                </a:solidFill>
                <a:latin typeface="PT Sans Bold"/>
                <a:ea typeface="PT Sans Bold"/>
                <a:cs typeface="PT Sans Bold"/>
                <a:sym typeface="PT Sans Bold"/>
              </a:rPr>
              <a:t>PROTECT</a:t>
            </a:r>
            <a:r>
              <a:rPr lang="it-IT" sz="1800" noProof="0" dirty="0">
                <a:solidFill>
                  <a:srgbClr val="FFFFFF"/>
                </a:solidFill>
                <a:latin typeface="PT Sans"/>
                <a:ea typeface="PT Sans"/>
                <a:cs typeface="PT Sans"/>
                <a:sym typeface="PT Sans"/>
              </a:rPr>
              <a:t> e altre ricerche internazionali dimostrano che i programmi di prevenzione basati sulla Terapia Cognitivo Comportamentale, implementati nelle scuole superiori, riducono significativamente l'incidenza della dipendenza digitale e i comportamenti ad essa associati. Questi programmi insegnano agli studenti a riconoscere i propri schemi di utilizzo, a gestire i trigger emotivi e a sviluppare strategie alternative di coping.</a:t>
            </a:r>
          </a:p>
        </p:txBody>
      </p:sp>
      <p:grpSp>
        <p:nvGrpSpPr>
          <p:cNvPr id="26" name="Group 26"/>
          <p:cNvGrpSpPr/>
          <p:nvPr/>
        </p:nvGrpSpPr>
        <p:grpSpPr>
          <a:xfrm>
            <a:off x="12354963" y="2461470"/>
            <a:ext cx="5014465" cy="261642"/>
            <a:chOff x="0" y="0"/>
            <a:chExt cx="6685953" cy="348856"/>
          </a:xfrm>
        </p:grpSpPr>
        <p:sp>
          <p:nvSpPr>
            <p:cNvPr id="27" name="Freeform 27"/>
            <p:cNvSpPr/>
            <p:nvPr/>
          </p:nvSpPr>
          <p:spPr>
            <a:xfrm>
              <a:off x="19050" y="19050"/>
              <a:ext cx="6647942" cy="310642"/>
            </a:xfrm>
            <a:custGeom>
              <a:avLst/>
              <a:gdLst/>
              <a:ahLst/>
              <a:cxnLst/>
              <a:rect l="l" t="t" r="r" b="b"/>
              <a:pathLst>
                <a:path w="6647942" h="310642">
                  <a:moveTo>
                    <a:pt x="0" y="155321"/>
                  </a:moveTo>
                  <a:cubicBezTo>
                    <a:pt x="0" y="69596"/>
                    <a:pt x="77597" y="0"/>
                    <a:pt x="173482" y="0"/>
                  </a:cubicBezTo>
                  <a:lnTo>
                    <a:pt x="6474460" y="0"/>
                  </a:lnTo>
                  <a:cubicBezTo>
                    <a:pt x="6570218" y="0"/>
                    <a:pt x="6647942" y="69596"/>
                    <a:pt x="6647942" y="155321"/>
                  </a:cubicBezTo>
                  <a:cubicBezTo>
                    <a:pt x="6647942" y="241046"/>
                    <a:pt x="6570345" y="310642"/>
                    <a:pt x="6474460" y="310642"/>
                  </a:cubicBezTo>
                  <a:lnTo>
                    <a:pt x="173482" y="310642"/>
                  </a:lnTo>
                  <a:cubicBezTo>
                    <a:pt x="77597" y="310769"/>
                    <a:pt x="0" y="241173"/>
                    <a:pt x="0" y="155321"/>
                  </a:cubicBezTo>
                  <a:close/>
                </a:path>
              </a:pathLst>
            </a:custGeom>
            <a:solidFill>
              <a:srgbClr val="00002E"/>
            </a:solidFill>
          </p:spPr>
          <p:txBody>
            <a:bodyPr/>
            <a:lstStyle/>
            <a:p>
              <a:endParaRPr lang="it-IT" noProof="0" dirty="0"/>
            </a:p>
          </p:txBody>
        </p:sp>
        <p:sp>
          <p:nvSpPr>
            <p:cNvPr id="28" name="Freeform 28"/>
            <p:cNvSpPr/>
            <p:nvPr/>
          </p:nvSpPr>
          <p:spPr>
            <a:xfrm>
              <a:off x="0" y="0"/>
              <a:ext cx="6686042" cy="348742"/>
            </a:xfrm>
            <a:custGeom>
              <a:avLst/>
              <a:gdLst/>
              <a:ahLst/>
              <a:cxnLst/>
              <a:rect l="l" t="t" r="r" b="b"/>
              <a:pathLst>
                <a:path w="6686042" h="348742">
                  <a:moveTo>
                    <a:pt x="0" y="174371"/>
                  </a:moveTo>
                  <a:cubicBezTo>
                    <a:pt x="0" y="76200"/>
                    <a:pt x="88138" y="0"/>
                    <a:pt x="192532" y="0"/>
                  </a:cubicBezTo>
                  <a:lnTo>
                    <a:pt x="6493510" y="0"/>
                  </a:lnTo>
                  <a:lnTo>
                    <a:pt x="6493510" y="19050"/>
                  </a:lnTo>
                  <a:lnTo>
                    <a:pt x="6493510" y="0"/>
                  </a:lnTo>
                  <a:cubicBezTo>
                    <a:pt x="6597777" y="0"/>
                    <a:pt x="6686042" y="76200"/>
                    <a:pt x="6686042" y="174371"/>
                  </a:cubicBezTo>
                  <a:lnTo>
                    <a:pt x="6666992" y="174371"/>
                  </a:lnTo>
                  <a:lnTo>
                    <a:pt x="6686042" y="174371"/>
                  </a:lnTo>
                  <a:lnTo>
                    <a:pt x="6666992" y="174371"/>
                  </a:lnTo>
                  <a:lnTo>
                    <a:pt x="6686042" y="174371"/>
                  </a:lnTo>
                  <a:cubicBezTo>
                    <a:pt x="6686042" y="272669"/>
                    <a:pt x="6597903" y="348742"/>
                    <a:pt x="6493510" y="348742"/>
                  </a:cubicBezTo>
                  <a:lnTo>
                    <a:pt x="6493510" y="329692"/>
                  </a:lnTo>
                  <a:lnTo>
                    <a:pt x="6493510" y="348742"/>
                  </a:lnTo>
                  <a:lnTo>
                    <a:pt x="192532" y="348742"/>
                  </a:lnTo>
                  <a:lnTo>
                    <a:pt x="192532" y="329692"/>
                  </a:lnTo>
                  <a:lnTo>
                    <a:pt x="192532" y="348742"/>
                  </a:lnTo>
                  <a:cubicBezTo>
                    <a:pt x="88138" y="348869"/>
                    <a:pt x="0" y="272669"/>
                    <a:pt x="0" y="174371"/>
                  </a:cubicBezTo>
                  <a:lnTo>
                    <a:pt x="19050" y="174371"/>
                  </a:lnTo>
                  <a:lnTo>
                    <a:pt x="0" y="174371"/>
                  </a:lnTo>
                  <a:moveTo>
                    <a:pt x="38100" y="174371"/>
                  </a:moveTo>
                  <a:lnTo>
                    <a:pt x="19050" y="174371"/>
                  </a:lnTo>
                  <a:lnTo>
                    <a:pt x="38100" y="174371"/>
                  </a:lnTo>
                  <a:cubicBezTo>
                    <a:pt x="38100" y="247777"/>
                    <a:pt x="105156" y="310642"/>
                    <a:pt x="192532" y="310642"/>
                  </a:cubicBezTo>
                  <a:lnTo>
                    <a:pt x="6493510" y="310642"/>
                  </a:lnTo>
                  <a:cubicBezTo>
                    <a:pt x="6580759" y="310642"/>
                    <a:pt x="6647942" y="247650"/>
                    <a:pt x="6647942" y="174371"/>
                  </a:cubicBezTo>
                  <a:cubicBezTo>
                    <a:pt x="6647942" y="101092"/>
                    <a:pt x="6580759" y="38100"/>
                    <a:pt x="6493510" y="38100"/>
                  </a:cubicBezTo>
                  <a:lnTo>
                    <a:pt x="192532" y="38100"/>
                  </a:lnTo>
                  <a:lnTo>
                    <a:pt x="192532" y="19050"/>
                  </a:lnTo>
                  <a:lnTo>
                    <a:pt x="192532" y="38100"/>
                  </a:lnTo>
                  <a:cubicBezTo>
                    <a:pt x="105156" y="38100"/>
                    <a:pt x="38100" y="101092"/>
                    <a:pt x="38100" y="174371"/>
                  </a:cubicBezTo>
                  <a:close/>
                </a:path>
              </a:pathLst>
            </a:custGeom>
            <a:solidFill>
              <a:srgbClr val="DD785E"/>
            </a:solidFill>
          </p:spPr>
          <p:txBody>
            <a:bodyPr/>
            <a:lstStyle/>
            <a:p>
              <a:endParaRPr lang="it-IT" noProof="0" dirty="0"/>
            </a:p>
          </p:txBody>
        </p:sp>
      </p:grpSp>
      <p:grpSp>
        <p:nvGrpSpPr>
          <p:cNvPr id="29" name="Group 29"/>
          <p:cNvGrpSpPr/>
          <p:nvPr/>
        </p:nvGrpSpPr>
        <p:grpSpPr>
          <a:xfrm>
            <a:off x="12005224" y="2228250"/>
            <a:ext cx="728072" cy="728072"/>
            <a:chOff x="0" y="0"/>
            <a:chExt cx="970763" cy="970763"/>
          </a:xfrm>
        </p:grpSpPr>
        <p:sp>
          <p:nvSpPr>
            <p:cNvPr id="30" name="Freeform 30"/>
            <p:cNvSpPr/>
            <p:nvPr/>
          </p:nvSpPr>
          <p:spPr>
            <a:xfrm>
              <a:off x="19050" y="19050"/>
              <a:ext cx="932688" cy="932688"/>
            </a:xfrm>
            <a:custGeom>
              <a:avLst/>
              <a:gdLst/>
              <a:ahLst/>
              <a:cxnLst/>
              <a:rect l="l" t="t" r="r" b="b"/>
              <a:pathLst>
                <a:path w="932688" h="932688">
                  <a:moveTo>
                    <a:pt x="0" y="466344"/>
                  </a:moveTo>
                  <a:cubicBezTo>
                    <a:pt x="0" y="208788"/>
                    <a:pt x="208788" y="0"/>
                    <a:pt x="466344" y="0"/>
                  </a:cubicBezTo>
                  <a:cubicBezTo>
                    <a:pt x="723900" y="0"/>
                    <a:pt x="932688" y="208788"/>
                    <a:pt x="932688" y="466344"/>
                  </a:cubicBezTo>
                  <a:cubicBezTo>
                    <a:pt x="932688" y="723900"/>
                    <a:pt x="723900" y="932688"/>
                    <a:pt x="466344" y="932688"/>
                  </a:cubicBezTo>
                  <a:cubicBezTo>
                    <a:pt x="208788" y="932688"/>
                    <a:pt x="0" y="723900"/>
                    <a:pt x="0" y="466344"/>
                  </a:cubicBezTo>
                  <a:close/>
                </a:path>
              </a:pathLst>
            </a:custGeom>
            <a:solidFill>
              <a:srgbClr val="00002E"/>
            </a:solidFill>
          </p:spPr>
          <p:txBody>
            <a:bodyPr/>
            <a:lstStyle/>
            <a:p>
              <a:endParaRPr lang="it-IT" noProof="0" dirty="0"/>
            </a:p>
          </p:txBody>
        </p:sp>
        <p:sp>
          <p:nvSpPr>
            <p:cNvPr id="31" name="Freeform 31"/>
            <p:cNvSpPr/>
            <p:nvPr/>
          </p:nvSpPr>
          <p:spPr>
            <a:xfrm>
              <a:off x="0" y="0"/>
              <a:ext cx="970788" cy="970788"/>
            </a:xfrm>
            <a:custGeom>
              <a:avLst/>
              <a:gdLst/>
              <a:ahLst/>
              <a:cxnLst/>
              <a:rect l="l" t="t" r="r" b="b"/>
              <a:pathLst>
                <a:path w="970788" h="970788">
                  <a:moveTo>
                    <a:pt x="0" y="485394"/>
                  </a:moveTo>
                  <a:cubicBezTo>
                    <a:pt x="0" y="217297"/>
                    <a:pt x="217297" y="0"/>
                    <a:pt x="485394" y="0"/>
                  </a:cubicBezTo>
                  <a:cubicBezTo>
                    <a:pt x="488950" y="0"/>
                    <a:pt x="492506" y="1016"/>
                    <a:pt x="495554" y="2921"/>
                  </a:cubicBezTo>
                  <a:lnTo>
                    <a:pt x="485394" y="19050"/>
                  </a:lnTo>
                  <a:lnTo>
                    <a:pt x="485394" y="0"/>
                  </a:lnTo>
                  <a:lnTo>
                    <a:pt x="485394" y="19050"/>
                  </a:lnTo>
                  <a:lnTo>
                    <a:pt x="485394" y="0"/>
                  </a:lnTo>
                  <a:cubicBezTo>
                    <a:pt x="753491" y="0"/>
                    <a:pt x="970788" y="217297"/>
                    <a:pt x="970788" y="485394"/>
                  </a:cubicBezTo>
                  <a:cubicBezTo>
                    <a:pt x="970788" y="492633"/>
                    <a:pt x="966724" y="499237"/>
                    <a:pt x="960247" y="502412"/>
                  </a:cubicBezTo>
                  <a:lnTo>
                    <a:pt x="951738" y="485394"/>
                  </a:lnTo>
                  <a:lnTo>
                    <a:pt x="970788" y="485394"/>
                  </a:lnTo>
                  <a:cubicBezTo>
                    <a:pt x="970788" y="753491"/>
                    <a:pt x="753491" y="970788"/>
                    <a:pt x="485394" y="970788"/>
                  </a:cubicBezTo>
                  <a:lnTo>
                    <a:pt x="485394" y="951738"/>
                  </a:lnTo>
                  <a:lnTo>
                    <a:pt x="485394" y="970788"/>
                  </a:lnTo>
                  <a:lnTo>
                    <a:pt x="485394" y="951738"/>
                  </a:lnTo>
                  <a:lnTo>
                    <a:pt x="485394" y="970788"/>
                  </a:lnTo>
                  <a:cubicBezTo>
                    <a:pt x="217297" y="970788"/>
                    <a:pt x="0" y="753491"/>
                    <a:pt x="0" y="485394"/>
                  </a:cubicBezTo>
                  <a:cubicBezTo>
                    <a:pt x="0" y="481838"/>
                    <a:pt x="1016" y="478282"/>
                    <a:pt x="2921" y="475234"/>
                  </a:cubicBezTo>
                  <a:lnTo>
                    <a:pt x="19050" y="485394"/>
                  </a:lnTo>
                  <a:lnTo>
                    <a:pt x="0" y="485394"/>
                  </a:lnTo>
                  <a:moveTo>
                    <a:pt x="38100" y="485394"/>
                  </a:moveTo>
                  <a:cubicBezTo>
                    <a:pt x="38100" y="488950"/>
                    <a:pt x="37084" y="492506"/>
                    <a:pt x="35179" y="495554"/>
                  </a:cubicBezTo>
                  <a:lnTo>
                    <a:pt x="19050" y="485394"/>
                  </a:lnTo>
                  <a:lnTo>
                    <a:pt x="38100" y="485394"/>
                  </a:lnTo>
                  <a:cubicBezTo>
                    <a:pt x="38100" y="732409"/>
                    <a:pt x="238379" y="932688"/>
                    <a:pt x="485394" y="932688"/>
                  </a:cubicBezTo>
                  <a:cubicBezTo>
                    <a:pt x="732409" y="932688"/>
                    <a:pt x="932688" y="732409"/>
                    <a:pt x="932688" y="485394"/>
                  </a:cubicBezTo>
                  <a:cubicBezTo>
                    <a:pt x="932688" y="478155"/>
                    <a:pt x="936752" y="471551"/>
                    <a:pt x="943229" y="468376"/>
                  </a:cubicBezTo>
                  <a:lnTo>
                    <a:pt x="951738" y="485394"/>
                  </a:lnTo>
                  <a:lnTo>
                    <a:pt x="932688" y="485394"/>
                  </a:lnTo>
                  <a:cubicBezTo>
                    <a:pt x="932688" y="238379"/>
                    <a:pt x="732409" y="38100"/>
                    <a:pt x="485394" y="38100"/>
                  </a:cubicBezTo>
                  <a:cubicBezTo>
                    <a:pt x="481838" y="38100"/>
                    <a:pt x="478282" y="37084"/>
                    <a:pt x="475234" y="35179"/>
                  </a:cubicBezTo>
                  <a:lnTo>
                    <a:pt x="485394" y="19050"/>
                  </a:lnTo>
                  <a:lnTo>
                    <a:pt x="485394" y="38100"/>
                  </a:lnTo>
                  <a:cubicBezTo>
                    <a:pt x="238379" y="38100"/>
                    <a:pt x="38100" y="238379"/>
                    <a:pt x="38100" y="485394"/>
                  </a:cubicBezTo>
                  <a:close/>
                </a:path>
              </a:pathLst>
            </a:custGeom>
            <a:solidFill>
              <a:srgbClr val="DD785E"/>
            </a:solidFill>
          </p:spPr>
          <p:txBody>
            <a:bodyPr/>
            <a:lstStyle/>
            <a:p>
              <a:endParaRPr lang="it-IT" noProof="0" dirty="0"/>
            </a:p>
          </p:txBody>
        </p:sp>
      </p:grpSp>
      <p:sp>
        <p:nvSpPr>
          <p:cNvPr id="32" name="TextBox 32"/>
          <p:cNvSpPr txBox="1"/>
          <p:nvPr/>
        </p:nvSpPr>
        <p:spPr>
          <a:xfrm>
            <a:off x="12252569" y="3130601"/>
            <a:ext cx="4869656" cy="704555"/>
          </a:xfrm>
          <a:prstGeom prst="rect">
            <a:avLst/>
          </a:prstGeom>
        </p:spPr>
        <p:txBody>
          <a:bodyPr lIns="0" tIns="0" rIns="0" bIns="0" rtlCol="0" anchor="t">
            <a:spAutoFit/>
          </a:bodyPr>
          <a:lstStyle/>
          <a:p>
            <a:pPr algn="l">
              <a:lnSpc>
                <a:spcPts val="2700"/>
              </a:lnSpc>
            </a:pPr>
            <a:r>
              <a:rPr lang="it-IT" sz="2100" b="1" noProof="0" dirty="0">
                <a:solidFill>
                  <a:srgbClr val="FFFFFF"/>
                </a:solidFill>
                <a:latin typeface="Nunito Bold"/>
                <a:ea typeface="Nunito Bold"/>
                <a:cs typeface="Nunito Bold"/>
                <a:sym typeface="Nunito Bold"/>
              </a:rPr>
              <a:t>Terapia cognitivo comportamentale (TCC)</a:t>
            </a:r>
          </a:p>
        </p:txBody>
      </p:sp>
      <p:sp>
        <p:nvSpPr>
          <p:cNvPr id="33" name="TextBox 33"/>
          <p:cNvSpPr txBox="1"/>
          <p:nvPr/>
        </p:nvSpPr>
        <p:spPr>
          <a:xfrm>
            <a:off x="12252569" y="3902573"/>
            <a:ext cx="4869656" cy="3937102"/>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La TCC è ad oggi il trattamento psicologico con la più solida evidenza scientifica per la dipendenza digitale. Attraverso tecniche specifiche — ristrutturazione cognitiva, esposizione graduale, gestione degli impulsi e pianificazione comportamentale — aiuta il paziente a modificare i pensieri disfunzionali legati all'uso tecnologico e a sviluppare un rapporto più equilibrato con i dispositivi. I risultati mostrano riduzioni significative dei sintomi in percorsi di 8–16 settimane.</a:t>
            </a:r>
          </a:p>
        </p:txBody>
      </p:sp>
      <p:grpSp>
        <p:nvGrpSpPr>
          <p:cNvPr id="34" name="Group 34"/>
          <p:cNvGrpSpPr/>
          <p:nvPr/>
        </p:nvGrpSpPr>
        <p:grpSpPr>
          <a:xfrm>
            <a:off x="932707" y="8310267"/>
            <a:ext cx="16422586" cy="1274559"/>
            <a:chOff x="0" y="0"/>
            <a:chExt cx="21896781" cy="1699412"/>
          </a:xfrm>
        </p:grpSpPr>
        <p:sp>
          <p:nvSpPr>
            <p:cNvPr id="35" name="Freeform 35"/>
            <p:cNvSpPr/>
            <p:nvPr/>
          </p:nvSpPr>
          <p:spPr>
            <a:xfrm>
              <a:off x="0" y="0"/>
              <a:ext cx="21896705" cy="1699387"/>
            </a:xfrm>
            <a:custGeom>
              <a:avLst/>
              <a:gdLst/>
              <a:ahLst/>
              <a:cxnLst/>
              <a:rect l="l" t="t" r="r" b="b"/>
              <a:pathLst>
                <a:path w="21896705" h="1699387">
                  <a:moveTo>
                    <a:pt x="0" y="466344"/>
                  </a:moveTo>
                  <a:cubicBezTo>
                    <a:pt x="0" y="208788"/>
                    <a:pt x="208788" y="0"/>
                    <a:pt x="466344" y="0"/>
                  </a:cubicBezTo>
                  <a:lnTo>
                    <a:pt x="21430362" y="0"/>
                  </a:lnTo>
                  <a:cubicBezTo>
                    <a:pt x="21687918" y="0"/>
                    <a:pt x="21896705" y="208788"/>
                    <a:pt x="21896705" y="466344"/>
                  </a:cubicBezTo>
                  <a:lnTo>
                    <a:pt x="21896705" y="1233043"/>
                  </a:lnTo>
                  <a:cubicBezTo>
                    <a:pt x="21896705" y="1490599"/>
                    <a:pt x="21687918" y="1699387"/>
                    <a:pt x="21430362" y="1699387"/>
                  </a:cubicBezTo>
                  <a:lnTo>
                    <a:pt x="466344" y="1699387"/>
                  </a:lnTo>
                  <a:cubicBezTo>
                    <a:pt x="208788" y="1699387"/>
                    <a:pt x="0" y="1490599"/>
                    <a:pt x="0" y="1233043"/>
                  </a:cubicBezTo>
                  <a:close/>
                </a:path>
              </a:pathLst>
            </a:custGeom>
            <a:solidFill>
              <a:srgbClr val="183A13"/>
            </a:solidFill>
          </p:spPr>
          <p:txBody>
            <a:bodyPr/>
            <a:lstStyle/>
            <a:p>
              <a:endParaRPr lang="it-IT" noProof="0" dirty="0"/>
            </a:p>
          </p:txBody>
        </p:sp>
      </p:grpSp>
      <p:grpSp>
        <p:nvGrpSpPr>
          <p:cNvPr id="36" name="Group 36"/>
          <p:cNvGrpSpPr/>
          <p:nvPr/>
        </p:nvGrpSpPr>
        <p:grpSpPr>
          <a:xfrm>
            <a:off x="1165774" y="8654653"/>
            <a:ext cx="291408" cy="233067"/>
            <a:chOff x="0" y="0"/>
            <a:chExt cx="388544" cy="310756"/>
          </a:xfrm>
        </p:grpSpPr>
        <p:sp>
          <p:nvSpPr>
            <p:cNvPr id="37" name="Freeform 37" descr="preencoded.png"/>
            <p:cNvSpPr/>
            <p:nvPr/>
          </p:nvSpPr>
          <p:spPr>
            <a:xfrm>
              <a:off x="0" y="0"/>
              <a:ext cx="388493" cy="310769"/>
            </a:xfrm>
            <a:custGeom>
              <a:avLst/>
              <a:gdLst/>
              <a:ahLst/>
              <a:cxnLst/>
              <a:rect l="l" t="t" r="r" b="b"/>
              <a:pathLst>
                <a:path w="388493" h="310769">
                  <a:moveTo>
                    <a:pt x="0" y="0"/>
                  </a:moveTo>
                  <a:lnTo>
                    <a:pt x="388493" y="0"/>
                  </a:lnTo>
                  <a:lnTo>
                    <a:pt x="388493" y="310769"/>
                  </a:lnTo>
                  <a:lnTo>
                    <a:pt x="0" y="310769"/>
                  </a:lnTo>
                  <a:lnTo>
                    <a:pt x="0" y="0"/>
                  </a:lnTo>
                  <a:close/>
                </a:path>
              </a:pathLst>
            </a:custGeom>
            <a:blipFill>
              <a:blip r:embed="rId4"/>
              <a:stretch>
                <a:fillRect l="-1654" r="-1663" b="4"/>
              </a:stretch>
            </a:blipFill>
          </p:spPr>
          <p:txBody>
            <a:bodyPr/>
            <a:lstStyle/>
            <a:p>
              <a:endParaRPr lang="it-IT" noProof="0" dirty="0"/>
            </a:p>
          </p:txBody>
        </p:sp>
      </p:grpSp>
      <p:sp>
        <p:nvSpPr>
          <p:cNvPr id="38" name="TextBox 38"/>
          <p:cNvSpPr txBox="1"/>
          <p:nvPr/>
        </p:nvSpPr>
        <p:spPr>
          <a:xfrm>
            <a:off x="1690240" y="8518922"/>
            <a:ext cx="15431986" cy="762600"/>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I programmi di intervento precoce che combinano TCC, coinvolgimento familiare e supporto scolastico mostrano tassi di efficacia fino al 70% nella riduzione dei sintomi di dipendenza digitale negli adolescenti.</a:t>
            </a: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3149"/>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it-IT" noProof="0" dirty="0"/>
            </a:p>
          </p:txBody>
        </p:sp>
      </p:grpSp>
      <p:grpSp>
        <p:nvGrpSpPr>
          <p:cNvPr id="4" name="Group 4"/>
          <p:cNvGrpSpPr/>
          <p:nvPr/>
        </p:nvGrpSpPr>
        <p:grpSpPr>
          <a:xfrm>
            <a:off x="0" y="13149"/>
            <a:ext cx="18288000" cy="10287000"/>
            <a:chOff x="2525319" y="2140451"/>
            <a:chExt cx="24384000" cy="13716000"/>
          </a:xfrm>
        </p:grpSpPr>
        <p:sp>
          <p:nvSpPr>
            <p:cNvPr id="5" name="Freeform 5"/>
            <p:cNvSpPr/>
            <p:nvPr/>
          </p:nvSpPr>
          <p:spPr>
            <a:xfrm>
              <a:off x="2525319" y="2140451"/>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00002E">
                <a:alpha val="56078"/>
              </a:srgbClr>
            </a:solidFill>
          </p:spPr>
          <p:txBody>
            <a:bodyPr/>
            <a:lstStyle/>
            <a:p>
              <a:endParaRPr lang="it-IT" noProof="0" dirty="0"/>
            </a:p>
          </p:txBody>
        </p:sp>
      </p:grpSp>
      <p:sp>
        <p:nvSpPr>
          <p:cNvPr id="9" name="TextBox 9"/>
          <p:cNvSpPr txBox="1"/>
          <p:nvPr/>
        </p:nvSpPr>
        <p:spPr>
          <a:xfrm>
            <a:off x="932706" y="1179166"/>
            <a:ext cx="8973293" cy="684803"/>
          </a:xfrm>
          <a:prstGeom prst="rect">
            <a:avLst/>
          </a:prstGeom>
        </p:spPr>
        <p:txBody>
          <a:bodyPr wrap="square" lIns="0" tIns="0" rIns="0" bIns="0" rtlCol="0" anchor="t">
            <a:spAutoFit/>
          </a:bodyPr>
          <a:lstStyle/>
          <a:p>
            <a:pPr algn="l">
              <a:lnSpc>
                <a:spcPts val="5400"/>
              </a:lnSpc>
            </a:pPr>
            <a:r>
              <a:rPr lang="it-IT" sz="4300" b="1" noProof="0" dirty="0">
                <a:solidFill>
                  <a:srgbClr val="FFFFFF"/>
                </a:solidFill>
                <a:latin typeface="Nunito Bold"/>
                <a:ea typeface="Nunito Bold"/>
                <a:cs typeface="Nunito Bold"/>
                <a:sym typeface="Nunito Bold"/>
              </a:rPr>
              <a:t>Un futuro equilibrato: agire </a:t>
            </a:r>
            <a:r>
              <a:rPr lang="it-IT" sz="4300" b="1" dirty="0">
                <a:solidFill>
                  <a:srgbClr val="FFFFFF"/>
                </a:solidFill>
                <a:latin typeface="Nunito Bold"/>
                <a:ea typeface="Nunito Bold"/>
                <a:cs typeface="Nunito Bold"/>
                <a:sym typeface="Nunito Bold"/>
              </a:rPr>
              <a:t>ora</a:t>
            </a:r>
            <a:endParaRPr lang="it-IT" sz="4300" b="1" noProof="0" dirty="0">
              <a:solidFill>
                <a:srgbClr val="FFFFFF"/>
              </a:solidFill>
              <a:latin typeface="Nunito Bold"/>
              <a:ea typeface="Nunito Bold"/>
              <a:cs typeface="Nunito Bold"/>
              <a:sym typeface="Nunito Bold"/>
            </a:endParaRPr>
          </a:p>
        </p:txBody>
      </p:sp>
      <p:sp>
        <p:nvSpPr>
          <p:cNvPr id="10" name="TextBox 10"/>
          <p:cNvSpPr txBox="1"/>
          <p:nvPr/>
        </p:nvSpPr>
        <p:spPr>
          <a:xfrm>
            <a:off x="932707" y="2147888"/>
            <a:ext cx="16422586" cy="762600"/>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I dati sono chiari, la scienza è inequivocabile e il problema è urgente. Ma la dipendenza digitale non è un destino inevitabile: è una sfida che, affrontata con consapevolezza e strumenti adeguati, può essere vinta. Ogni genitore, insegnante e operatore sanitario ha un ruolo concreto da svolgere.</a:t>
            </a:r>
          </a:p>
        </p:txBody>
      </p:sp>
      <p:grpSp>
        <p:nvGrpSpPr>
          <p:cNvPr id="11" name="Group 11"/>
          <p:cNvGrpSpPr/>
          <p:nvPr/>
        </p:nvGrpSpPr>
        <p:grpSpPr>
          <a:xfrm>
            <a:off x="918420" y="3129705"/>
            <a:ext cx="5364366" cy="5100790"/>
            <a:chOff x="0" y="0"/>
            <a:chExt cx="7152488" cy="6801053"/>
          </a:xfrm>
        </p:grpSpPr>
        <p:sp>
          <p:nvSpPr>
            <p:cNvPr id="12" name="Freeform 12"/>
            <p:cNvSpPr/>
            <p:nvPr/>
          </p:nvSpPr>
          <p:spPr>
            <a:xfrm>
              <a:off x="19050" y="19050"/>
              <a:ext cx="7114413" cy="6762877"/>
            </a:xfrm>
            <a:custGeom>
              <a:avLst/>
              <a:gdLst/>
              <a:ahLst/>
              <a:cxnLst/>
              <a:rect l="l" t="t" r="r" b="b"/>
              <a:pathLst>
                <a:path w="7114413" h="6762877">
                  <a:moveTo>
                    <a:pt x="0" y="466344"/>
                  </a:moveTo>
                  <a:cubicBezTo>
                    <a:pt x="0" y="208788"/>
                    <a:pt x="208915" y="0"/>
                    <a:pt x="466471" y="0"/>
                  </a:cubicBezTo>
                  <a:lnTo>
                    <a:pt x="6647942" y="0"/>
                  </a:lnTo>
                  <a:cubicBezTo>
                    <a:pt x="6905625" y="0"/>
                    <a:pt x="7114413" y="208788"/>
                    <a:pt x="7114413" y="466344"/>
                  </a:cubicBezTo>
                  <a:lnTo>
                    <a:pt x="7114413" y="6296533"/>
                  </a:lnTo>
                  <a:cubicBezTo>
                    <a:pt x="7114413" y="6554089"/>
                    <a:pt x="6905499" y="6762877"/>
                    <a:pt x="6647942" y="6762877"/>
                  </a:cubicBezTo>
                  <a:lnTo>
                    <a:pt x="466471" y="6762877"/>
                  </a:lnTo>
                  <a:cubicBezTo>
                    <a:pt x="208788" y="6762877"/>
                    <a:pt x="0" y="6554089"/>
                    <a:pt x="0" y="6296533"/>
                  </a:cubicBezTo>
                  <a:close/>
                </a:path>
              </a:pathLst>
            </a:custGeom>
            <a:solidFill>
              <a:srgbClr val="00002E"/>
            </a:solidFill>
          </p:spPr>
          <p:txBody>
            <a:bodyPr/>
            <a:lstStyle/>
            <a:p>
              <a:endParaRPr lang="it-IT" noProof="0" dirty="0"/>
            </a:p>
          </p:txBody>
        </p:sp>
        <p:sp>
          <p:nvSpPr>
            <p:cNvPr id="13" name="Freeform 13"/>
            <p:cNvSpPr/>
            <p:nvPr/>
          </p:nvSpPr>
          <p:spPr>
            <a:xfrm>
              <a:off x="0" y="0"/>
              <a:ext cx="7152513" cy="6800977"/>
            </a:xfrm>
            <a:custGeom>
              <a:avLst/>
              <a:gdLst/>
              <a:ahLst/>
              <a:cxnLst/>
              <a:rect l="l" t="t" r="r" b="b"/>
              <a:pathLst>
                <a:path w="7152513" h="6800977">
                  <a:moveTo>
                    <a:pt x="0" y="485394"/>
                  </a:moveTo>
                  <a:cubicBezTo>
                    <a:pt x="0" y="217297"/>
                    <a:pt x="217424" y="0"/>
                    <a:pt x="485521" y="0"/>
                  </a:cubicBezTo>
                  <a:lnTo>
                    <a:pt x="6666992" y="0"/>
                  </a:lnTo>
                  <a:lnTo>
                    <a:pt x="6666992" y="19050"/>
                  </a:lnTo>
                  <a:lnTo>
                    <a:pt x="6666992" y="0"/>
                  </a:lnTo>
                  <a:cubicBezTo>
                    <a:pt x="6935089" y="0"/>
                    <a:pt x="7152513" y="217297"/>
                    <a:pt x="7152513" y="485394"/>
                  </a:cubicBezTo>
                  <a:lnTo>
                    <a:pt x="7133463" y="485394"/>
                  </a:lnTo>
                  <a:lnTo>
                    <a:pt x="7152513" y="485394"/>
                  </a:lnTo>
                  <a:lnTo>
                    <a:pt x="7152513" y="6315583"/>
                  </a:lnTo>
                  <a:lnTo>
                    <a:pt x="7133463" y="6315583"/>
                  </a:lnTo>
                  <a:lnTo>
                    <a:pt x="7152513" y="6315583"/>
                  </a:lnTo>
                  <a:cubicBezTo>
                    <a:pt x="7152513" y="6583680"/>
                    <a:pt x="6935089" y="6800977"/>
                    <a:pt x="6666992" y="6800977"/>
                  </a:cubicBezTo>
                  <a:lnTo>
                    <a:pt x="6666992" y="6781927"/>
                  </a:lnTo>
                  <a:lnTo>
                    <a:pt x="6666992" y="6800977"/>
                  </a:lnTo>
                  <a:lnTo>
                    <a:pt x="485521" y="6800977"/>
                  </a:lnTo>
                  <a:lnTo>
                    <a:pt x="485521" y="6781927"/>
                  </a:lnTo>
                  <a:lnTo>
                    <a:pt x="485521" y="6800977"/>
                  </a:lnTo>
                  <a:cubicBezTo>
                    <a:pt x="217424" y="6801104"/>
                    <a:pt x="0" y="6583680"/>
                    <a:pt x="0" y="6315583"/>
                  </a:cubicBezTo>
                  <a:lnTo>
                    <a:pt x="0" y="485394"/>
                  </a:lnTo>
                  <a:lnTo>
                    <a:pt x="19050" y="485394"/>
                  </a:lnTo>
                  <a:lnTo>
                    <a:pt x="0" y="485394"/>
                  </a:lnTo>
                  <a:moveTo>
                    <a:pt x="38100" y="485394"/>
                  </a:moveTo>
                  <a:lnTo>
                    <a:pt x="38100" y="6315583"/>
                  </a:lnTo>
                  <a:lnTo>
                    <a:pt x="19050" y="6315583"/>
                  </a:lnTo>
                  <a:lnTo>
                    <a:pt x="38100" y="6315583"/>
                  </a:lnTo>
                  <a:cubicBezTo>
                    <a:pt x="38100" y="6562598"/>
                    <a:pt x="238379" y="6762877"/>
                    <a:pt x="485521" y="6762877"/>
                  </a:cubicBezTo>
                  <a:lnTo>
                    <a:pt x="6666992" y="6762877"/>
                  </a:lnTo>
                  <a:cubicBezTo>
                    <a:pt x="6914135" y="6762877"/>
                    <a:pt x="7114413" y="6562598"/>
                    <a:pt x="7114413" y="6315583"/>
                  </a:cubicBezTo>
                  <a:lnTo>
                    <a:pt x="7114413" y="485394"/>
                  </a:lnTo>
                  <a:cubicBezTo>
                    <a:pt x="7114413" y="238379"/>
                    <a:pt x="6914007" y="38100"/>
                    <a:pt x="6666992" y="38100"/>
                  </a:cubicBezTo>
                  <a:lnTo>
                    <a:pt x="485521" y="38100"/>
                  </a:lnTo>
                  <a:lnTo>
                    <a:pt x="485521" y="19050"/>
                  </a:lnTo>
                  <a:lnTo>
                    <a:pt x="485521" y="38100"/>
                  </a:lnTo>
                  <a:cubicBezTo>
                    <a:pt x="238379" y="38100"/>
                    <a:pt x="38100" y="238379"/>
                    <a:pt x="38100" y="485394"/>
                  </a:cubicBezTo>
                  <a:close/>
                </a:path>
              </a:pathLst>
            </a:custGeom>
            <a:solidFill>
              <a:srgbClr val="F2B42D"/>
            </a:solidFill>
          </p:spPr>
          <p:txBody>
            <a:bodyPr/>
            <a:lstStyle/>
            <a:p>
              <a:endParaRPr lang="it-IT" noProof="0" dirty="0"/>
            </a:p>
          </p:txBody>
        </p:sp>
      </p:grpSp>
      <p:sp>
        <p:nvSpPr>
          <p:cNvPr id="16" name="TextBox 16"/>
          <p:cNvSpPr txBox="1"/>
          <p:nvPr/>
        </p:nvSpPr>
        <p:spPr>
          <a:xfrm>
            <a:off x="1194349" y="4293689"/>
            <a:ext cx="2743352" cy="340478"/>
          </a:xfrm>
          <a:prstGeom prst="rect">
            <a:avLst/>
          </a:prstGeom>
        </p:spPr>
        <p:txBody>
          <a:bodyPr lIns="0" tIns="0" rIns="0" bIns="0" rtlCol="0" anchor="t">
            <a:spAutoFit/>
          </a:bodyPr>
          <a:lstStyle/>
          <a:p>
            <a:pPr algn="l">
              <a:lnSpc>
                <a:spcPts val="2700"/>
              </a:lnSpc>
            </a:pPr>
            <a:r>
              <a:rPr lang="it-IT" sz="2100" b="1" noProof="0" dirty="0">
                <a:solidFill>
                  <a:srgbClr val="FFFFFF"/>
                </a:solidFill>
                <a:latin typeface="Nunito Bold"/>
                <a:ea typeface="Nunito Bold"/>
                <a:cs typeface="Nunito Bold"/>
                <a:sym typeface="Nunito Bold"/>
              </a:rPr>
              <a:t>Riconoscere i segnali</a:t>
            </a:r>
          </a:p>
        </p:txBody>
      </p:sp>
      <p:sp>
        <p:nvSpPr>
          <p:cNvPr id="17" name="TextBox 17"/>
          <p:cNvSpPr txBox="1"/>
          <p:nvPr/>
        </p:nvSpPr>
        <p:spPr>
          <a:xfrm>
            <a:off x="1194349" y="4722914"/>
            <a:ext cx="4812506" cy="2878931"/>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Il </a:t>
            </a:r>
            <a:r>
              <a:rPr lang="it-IT" sz="1800" b="1" noProof="0" dirty="0">
                <a:solidFill>
                  <a:srgbClr val="FFFFFF"/>
                </a:solidFill>
                <a:latin typeface="PT Sans Bold"/>
                <a:ea typeface="PT Sans Bold"/>
                <a:cs typeface="PT Sans Bold"/>
                <a:sym typeface="PT Sans Bold"/>
              </a:rPr>
              <a:t>93% dei giovani</a:t>
            </a:r>
            <a:r>
              <a:rPr lang="it-IT" sz="1800" noProof="0" dirty="0">
                <a:solidFill>
                  <a:srgbClr val="FFFFFF"/>
                </a:solidFill>
                <a:latin typeface="PT Sans"/>
                <a:ea typeface="PT Sans"/>
                <a:cs typeface="PT Sans"/>
                <a:sym typeface="PT Sans"/>
              </a:rPr>
              <a:t> percepisce il rischio della dipendenza digitale come grave. Questa consapevolezza è un punto di partenza prezioso. Occorre trasformarla in azione: imparare a identificare i comportamenti problematici — irritabilità, isolamento, calo del rendimento, difficoltà nel disconnettersi — è il primo passo indispensabile verso il cambiamento.</a:t>
            </a:r>
          </a:p>
        </p:txBody>
      </p:sp>
      <p:grpSp>
        <p:nvGrpSpPr>
          <p:cNvPr id="18" name="Group 18"/>
          <p:cNvGrpSpPr/>
          <p:nvPr/>
        </p:nvGrpSpPr>
        <p:grpSpPr>
          <a:xfrm>
            <a:off x="6461817" y="3129705"/>
            <a:ext cx="5364366" cy="5100790"/>
            <a:chOff x="0" y="0"/>
            <a:chExt cx="7152488" cy="6801053"/>
          </a:xfrm>
        </p:grpSpPr>
        <p:sp>
          <p:nvSpPr>
            <p:cNvPr id="19" name="Freeform 19"/>
            <p:cNvSpPr/>
            <p:nvPr/>
          </p:nvSpPr>
          <p:spPr>
            <a:xfrm>
              <a:off x="19050" y="19050"/>
              <a:ext cx="7114413" cy="6762877"/>
            </a:xfrm>
            <a:custGeom>
              <a:avLst/>
              <a:gdLst/>
              <a:ahLst/>
              <a:cxnLst/>
              <a:rect l="l" t="t" r="r" b="b"/>
              <a:pathLst>
                <a:path w="7114413" h="6762877">
                  <a:moveTo>
                    <a:pt x="0" y="466344"/>
                  </a:moveTo>
                  <a:cubicBezTo>
                    <a:pt x="0" y="208788"/>
                    <a:pt x="208915" y="0"/>
                    <a:pt x="466471" y="0"/>
                  </a:cubicBezTo>
                  <a:lnTo>
                    <a:pt x="6647942" y="0"/>
                  </a:lnTo>
                  <a:cubicBezTo>
                    <a:pt x="6905625" y="0"/>
                    <a:pt x="7114413" y="208788"/>
                    <a:pt x="7114413" y="466344"/>
                  </a:cubicBezTo>
                  <a:lnTo>
                    <a:pt x="7114413" y="6296533"/>
                  </a:lnTo>
                  <a:cubicBezTo>
                    <a:pt x="7114413" y="6554089"/>
                    <a:pt x="6905499" y="6762877"/>
                    <a:pt x="6647942" y="6762877"/>
                  </a:cubicBezTo>
                  <a:lnTo>
                    <a:pt x="466471" y="6762877"/>
                  </a:lnTo>
                  <a:cubicBezTo>
                    <a:pt x="208788" y="6762877"/>
                    <a:pt x="0" y="6554089"/>
                    <a:pt x="0" y="6296533"/>
                  </a:cubicBezTo>
                  <a:close/>
                </a:path>
              </a:pathLst>
            </a:custGeom>
            <a:solidFill>
              <a:srgbClr val="00002E"/>
            </a:solidFill>
          </p:spPr>
          <p:txBody>
            <a:bodyPr/>
            <a:lstStyle/>
            <a:p>
              <a:endParaRPr lang="it-IT" noProof="0" dirty="0"/>
            </a:p>
          </p:txBody>
        </p:sp>
        <p:sp>
          <p:nvSpPr>
            <p:cNvPr id="20" name="Freeform 20"/>
            <p:cNvSpPr/>
            <p:nvPr/>
          </p:nvSpPr>
          <p:spPr>
            <a:xfrm>
              <a:off x="0" y="0"/>
              <a:ext cx="7152513" cy="6800977"/>
            </a:xfrm>
            <a:custGeom>
              <a:avLst/>
              <a:gdLst/>
              <a:ahLst/>
              <a:cxnLst/>
              <a:rect l="l" t="t" r="r" b="b"/>
              <a:pathLst>
                <a:path w="7152513" h="6800977">
                  <a:moveTo>
                    <a:pt x="0" y="485394"/>
                  </a:moveTo>
                  <a:cubicBezTo>
                    <a:pt x="0" y="217297"/>
                    <a:pt x="217424" y="0"/>
                    <a:pt x="485521" y="0"/>
                  </a:cubicBezTo>
                  <a:lnTo>
                    <a:pt x="6666992" y="0"/>
                  </a:lnTo>
                  <a:lnTo>
                    <a:pt x="6666992" y="19050"/>
                  </a:lnTo>
                  <a:lnTo>
                    <a:pt x="6666992" y="0"/>
                  </a:lnTo>
                  <a:cubicBezTo>
                    <a:pt x="6935089" y="0"/>
                    <a:pt x="7152513" y="217297"/>
                    <a:pt x="7152513" y="485394"/>
                  </a:cubicBezTo>
                  <a:lnTo>
                    <a:pt x="7133463" y="485394"/>
                  </a:lnTo>
                  <a:lnTo>
                    <a:pt x="7152513" y="485394"/>
                  </a:lnTo>
                  <a:lnTo>
                    <a:pt x="7152513" y="6315583"/>
                  </a:lnTo>
                  <a:lnTo>
                    <a:pt x="7133463" y="6315583"/>
                  </a:lnTo>
                  <a:lnTo>
                    <a:pt x="7152513" y="6315583"/>
                  </a:lnTo>
                  <a:cubicBezTo>
                    <a:pt x="7152513" y="6583680"/>
                    <a:pt x="6935089" y="6800977"/>
                    <a:pt x="6666992" y="6800977"/>
                  </a:cubicBezTo>
                  <a:lnTo>
                    <a:pt x="6666992" y="6781927"/>
                  </a:lnTo>
                  <a:lnTo>
                    <a:pt x="6666992" y="6800977"/>
                  </a:lnTo>
                  <a:lnTo>
                    <a:pt x="485521" y="6800977"/>
                  </a:lnTo>
                  <a:lnTo>
                    <a:pt x="485521" y="6781927"/>
                  </a:lnTo>
                  <a:lnTo>
                    <a:pt x="485521" y="6800977"/>
                  </a:lnTo>
                  <a:cubicBezTo>
                    <a:pt x="217424" y="6801104"/>
                    <a:pt x="0" y="6583680"/>
                    <a:pt x="0" y="6315583"/>
                  </a:cubicBezTo>
                  <a:lnTo>
                    <a:pt x="0" y="485394"/>
                  </a:lnTo>
                  <a:lnTo>
                    <a:pt x="19050" y="485394"/>
                  </a:lnTo>
                  <a:lnTo>
                    <a:pt x="0" y="485394"/>
                  </a:lnTo>
                  <a:moveTo>
                    <a:pt x="38100" y="485394"/>
                  </a:moveTo>
                  <a:lnTo>
                    <a:pt x="38100" y="6315583"/>
                  </a:lnTo>
                  <a:lnTo>
                    <a:pt x="19050" y="6315583"/>
                  </a:lnTo>
                  <a:lnTo>
                    <a:pt x="38100" y="6315583"/>
                  </a:lnTo>
                  <a:cubicBezTo>
                    <a:pt x="38100" y="6562598"/>
                    <a:pt x="238379" y="6762877"/>
                    <a:pt x="485521" y="6762877"/>
                  </a:cubicBezTo>
                  <a:lnTo>
                    <a:pt x="6666992" y="6762877"/>
                  </a:lnTo>
                  <a:cubicBezTo>
                    <a:pt x="6914135" y="6762877"/>
                    <a:pt x="7114413" y="6562598"/>
                    <a:pt x="7114413" y="6315583"/>
                  </a:cubicBezTo>
                  <a:lnTo>
                    <a:pt x="7114413" y="485394"/>
                  </a:lnTo>
                  <a:cubicBezTo>
                    <a:pt x="7114413" y="238379"/>
                    <a:pt x="6914007" y="38100"/>
                    <a:pt x="6666992" y="38100"/>
                  </a:cubicBezTo>
                  <a:lnTo>
                    <a:pt x="485521" y="38100"/>
                  </a:lnTo>
                  <a:lnTo>
                    <a:pt x="485521" y="19050"/>
                  </a:lnTo>
                  <a:lnTo>
                    <a:pt x="485521" y="38100"/>
                  </a:lnTo>
                  <a:cubicBezTo>
                    <a:pt x="238379" y="38100"/>
                    <a:pt x="38100" y="238379"/>
                    <a:pt x="38100" y="485394"/>
                  </a:cubicBezTo>
                  <a:close/>
                </a:path>
              </a:pathLst>
            </a:custGeom>
            <a:solidFill>
              <a:srgbClr val="D7425E"/>
            </a:solidFill>
          </p:spPr>
          <p:txBody>
            <a:bodyPr/>
            <a:lstStyle/>
            <a:p>
              <a:endParaRPr lang="it-IT" noProof="0" dirty="0"/>
            </a:p>
          </p:txBody>
        </p:sp>
      </p:grpSp>
      <p:sp>
        <p:nvSpPr>
          <p:cNvPr id="23" name="TextBox 23"/>
          <p:cNvSpPr txBox="1"/>
          <p:nvPr/>
        </p:nvSpPr>
        <p:spPr>
          <a:xfrm>
            <a:off x="6737747" y="4293689"/>
            <a:ext cx="3616081" cy="340478"/>
          </a:xfrm>
          <a:prstGeom prst="rect">
            <a:avLst/>
          </a:prstGeom>
        </p:spPr>
        <p:txBody>
          <a:bodyPr lIns="0" tIns="0" rIns="0" bIns="0" rtlCol="0" anchor="t">
            <a:spAutoFit/>
          </a:bodyPr>
          <a:lstStyle/>
          <a:p>
            <a:pPr algn="l">
              <a:lnSpc>
                <a:spcPts val="2700"/>
              </a:lnSpc>
            </a:pPr>
            <a:r>
              <a:rPr lang="it-IT" sz="2100" b="1" noProof="0" dirty="0">
                <a:solidFill>
                  <a:srgbClr val="FFFFFF"/>
                </a:solidFill>
                <a:latin typeface="Nunito Bold"/>
                <a:ea typeface="Nunito Bold"/>
                <a:cs typeface="Nunito Bold"/>
                <a:sym typeface="Nunito Bold"/>
              </a:rPr>
              <a:t>Cercare supporto qualificato</a:t>
            </a:r>
          </a:p>
        </p:txBody>
      </p:sp>
      <p:sp>
        <p:nvSpPr>
          <p:cNvPr id="24" name="TextBox 24"/>
          <p:cNvSpPr txBox="1"/>
          <p:nvPr/>
        </p:nvSpPr>
        <p:spPr>
          <a:xfrm>
            <a:off x="6737747" y="4722914"/>
            <a:ext cx="4812506" cy="2878931"/>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Solo il </a:t>
            </a:r>
            <a:r>
              <a:rPr lang="it-IT" sz="1800" b="1" noProof="0" dirty="0">
                <a:solidFill>
                  <a:srgbClr val="FFFFFF"/>
                </a:solidFill>
                <a:latin typeface="PT Sans Bold"/>
                <a:ea typeface="PT Sans Bold"/>
                <a:cs typeface="PT Sans Bold"/>
                <a:sym typeface="PT Sans Bold"/>
              </a:rPr>
              <a:t>50% dei genitori</a:t>
            </a:r>
            <a:r>
              <a:rPr lang="it-IT" sz="1800" noProof="0" dirty="0">
                <a:solidFill>
                  <a:srgbClr val="FFFFFF"/>
                </a:solidFill>
                <a:latin typeface="PT Sans"/>
                <a:ea typeface="PT Sans"/>
                <a:cs typeface="PT Sans"/>
                <a:sym typeface="PT Sans"/>
              </a:rPr>
              <a:t> saprebbe a chi rivolgersi in caso di dipendenza digitale del proprio figlio. È fondamentale aumentare la conoscenza delle risorse disponibili: psicologi specializzati, consultori familiari, centri per le dipendenze comportamentali e programmi scolastici dedicati. Chiedere aiuto precocemente fa una differenza enorme sull'esito del percorso.</a:t>
            </a:r>
          </a:p>
        </p:txBody>
      </p:sp>
      <p:grpSp>
        <p:nvGrpSpPr>
          <p:cNvPr id="25" name="Group 25"/>
          <p:cNvGrpSpPr/>
          <p:nvPr/>
        </p:nvGrpSpPr>
        <p:grpSpPr>
          <a:xfrm>
            <a:off x="12005224" y="3129705"/>
            <a:ext cx="5364366" cy="5100790"/>
            <a:chOff x="0" y="0"/>
            <a:chExt cx="7152488" cy="6801053"/>
          </a:xfrm>
        </p:grpSpPr>
        <p:sp>
          <p:nvSpPr>
            <p:cNvPr id="26" name="Freeform 26"/>
            <p:cNvSpPr/>
            <p:nvPr/>
          </p:nvSpPr>
          <p:spPr>
            <a:xfrm>
              <a:off x="19050" y="19050"/>
              <a:ext cx="7114413" cy="6762877"/>
            </a:xfrm>
            <a:custGeom>
              <a:avLst/>
              <a:gdLst/>
              <a:ahLst/>
              <a:cxnLst/>
              <a:rect l="l" t="t" r="r" b="b"/>
              <a:pathLst>
                <a:path w="7114413" h="6762877">
                  <a:moveTo>
                    <a:pt x="0" y="466344"/>
                  </a:moveTo>
                  <a:cubicBezTo>
                    <a:pt x="0" y="208788"/>
                    <a:pt x="208915" y="0"/>
                    <a:pt x="466471" y="0"/>
                  </a:cubicBezTo>
                  <a:lnTo>
                    <a:pt x="6647942" y="0"/>
                  </a:lnTo>
                  <a:cubicBezTo>
                    <a:pt x="6905625" y="0"/>
                    <a:pt x="7114413" y="208788"/>
                    <a:pt x="7114413" y="466344"/>
                  </a:cubicBezTo>
                  <a:lnTo>
                    <a:pt x="7114413" y="6296533"/>
                  </a:lnTo>
                  <a:cubicBezTo>
                    <a:pt x="7114413" y="6554089"/>
                    <a:pt x="6905499" y="6762877"/>
                    <a:pt x="6647942" y="6762877"/>
                  </a:cubicBezTo>
                  <a:lnTo>
                    <a:pt x="466471" y="6762877"/>
                  </a:lnTo>
                  <a:cubicBezTo>
                    <a:pt x="208788" y="6762877"/>
                    <a:pt x="0" y="6554089"/>
                    <a:pt x="0" y="6296533"/>
                  </a:cubicBezTo>
                  <a:close/>
                </a:path>
              </a:pathLst>
            </a:custGeom>
            <a:solidFill>
              <a:srgbClr val="00002E"/>
            </a:solidFill>
          </p:spPr>
          <p:txBody>
            <a:bodyPr/>
            <a:lstStyle/>
            <a:p>
              <a:endParaRPr lang="it-IT" noProof="0" dirty="0"/>
            </a:p>
          </p:txBody>
        </p:sp>
        <p:sp>
          <p:nvSpPr>
            <p:cNvPr id="27" name="Freeform 27"/>
            <p:cNvSpPr/>
            <p:nvPr/>
          </p:nvSpPr>
          <p:spPr>
            <a:xfrm>
              <a:off x="0" y="0"/>
              <a:ext cx="7152513" cy="6800977"/>
            </a:xfrm>
            <a:custGeom>
              <a:avLst/>
              <a:gdLst/>
              <a:ahLst/>
              <a:cxnLst/>
              <a:rect l="l" t="t" r="r" b="b"/>
              <a:pathLst>
                <a:path w="7152513" h="6800977">
                  <a:moveTo>
                    <a:pt x="0" y="485394"/>
                  </a:moveTo>
                  <a:cubicBezTo>
                    <a:pt x="0" y="217297"/>
                    <a:pt x="217424" y="0"/>
                    <a:pt x="485521" y="0"/>
                  </a:cubicBezTo>
                  <a:lnTo>
                    <a:pt x="6666992" y="0"/>
                  </a:lnTo>
                  <a:lnTo>
                    <a:pt x="6666992" y="19050"/>
                  </a:lnTo>
                  <a:lnTo>
                    <a:pt x="6666992" y="0"/>
                  </a:lnTo>
                  <a:cubicBezTo>
                    <a:pt x="6935089" y="0"/>
                    <a:pt x="7152513" y="217297"/>
                    <a:pt x="7152513" y="485394"/>
                  </a:cubicBezTo>
                  <a:lnTo>
                    <a:pt x="7133463" y="485394"/>
                  </a:lnTo>
                  <a:lnTo>
                    <a:pt x="7152513" y="485394"/>
                  </a:lnTo>
                  <a:lnTo>
                    <a:pt x="7152513" y="6315583"/>
                  </a:lnTo>
                  <a:lnTo>
                    <a:pt x="7133463" y="6315583"/>
                  </a:lnTo>
                  <a:lnTo>
                    <a:pt x="7152513" y="6315583"/>
                  </a:lnTo>
                  <a:cubicBezTo>
                    <a:pt x="7152513" y="6583680"/>
                    <a:pt x="6935089" y="6800977"/>
                    <a:pt x="6666992" y="6800977"/>
                  </a:cubicBezTo>
                  <a:lnTo>
                    <a:pt x="6666992" y="6781927"/>
                  </a:lnTo>
                  <a:lnTo>
                    <a:pt x="6666992" y="6800977"/>
                  </a:lnTo>
                  <a:lnTo>
                    <a:pt x="485521" y="6800977"/>
                  </a:lnTo>
                  <a:lnTo>
                    <a:pt x="485521" y="6781927"/>
                  </a:lnTo>
                  <a:lnTo>
                    <a:pt x="485521" y="6800977"/>
                  </a:lnTo>
                  <a:cubicBezTo>
                    <a:pt x="217424" y="6801104"/>
                    <a:pt x="0" y="6583680"/>
                    <a:pt x="0" y="6315583"/>
                  </a:cubicBezTo>
                  <a:lnTo>
                    <a:pt x="0" y="485394"/>
                  </a:lnTo>
                  <a:lnTo>
                    <a:pt x="19050" y="485394"/>
                  </a:lnTo>
                  <a:lnTo>
                    <a:pt x="0" y="485394"/>
                  </a:lnTo>
                  <a:moveTo>
                    <a:pt x="38100" y="485394"/>
                  </a:moveTo>
                  <a:lnTo>
                    <a:pt x="38100" y="6315583"/>
                  </a:lnTo>
                  <a:lnTo>
                    <a:pt x="19050" y="6315583"/>
                  </a:lnTo>
                  <a:lnTo>
                    <a:pt x="38100" y="6315583"/>
                  </a:lnTo>
                  <a:cubicBezTo>
                    <a:pt x="38100" y="6562598"/>
                    <a:pt x="238379" y="6762877"/>
                    <a:pt x="485521" y="6762877"/>
                  </a:cubicBezTo>
                  <a:lnTo>
                    <a:pt x="6666992" y="6762877"/>
                  </a:lnTo>
                  <a:cubicBezTo>
                    <a:pt x="6914135" y="6762877"/>
                    <a:pt x="7114413" y="6562598"/>
                    <a:pt x="7114413" y="6315583"/>
                  </a:cubicBezTo>
                  <a:lnTo>
                    <a:pt x="7114413" y="485394"/>
                  </a:lnTo>
                  <a:cubicBezTo>
                    <a:pt x="7114413" y="238379"/>
                    <a:pt x="6914007" y="38100"/>
                    <a:pt x="6666992" y="38100"/>
                  </a:cubicBezTo>
                  <a:lnTo>
                    <a:pt x="485521" y="38100"/>
                  </a:lnTo>
                  <a:lnTo>
                    <a:pt x="485521" y="19050"/>
                  </a:lnTo>
                  <a:lnTo>
                    <a:pt x="485521" y="38100"/>
                  </a:lnTo>
                  <a:cubicBezTo>
                    <a:pt x="238379" y="38100"/>
                    <a:pt x="38100" y="238379"/>
                    <a:pt x="38100" y="485394"/>
                  </a:cubicBezTo>
                  <a:close/>
                </a:path>
              </a:pathLst>
            </a:custGeom>
            <a:solidFill>
              <a:srgbClr val="DD785E"/>
            </a:solidFill>
          </p:spPr>
          <p:txBody>
            <a:bodyPr/>
            <a:lstStyle/>
            <a:p>
              <a:endParaRPr lang="it-IT" noProof="0" dirty="0"/>
            </a:p>
          </p:txBody>
        </p:sp>
      </p:grpSp>
      <p:sp>
        <p:nvSpPr>
          <p:cNvPr id="30" name="TextBox 30"/>
          <p:cNvSpPr txBox="1"/>
          <p:nvPr/>
        </p:nvSpPr>
        <p:spPr>
          <a:xfrm>
            <a:off x="12281144" y="4293689"/>
            <a:ext cx="4131469" cy="340478"/>
          </a:xfrm>
          <a:prstGeom prst="rect">
            <a:avLst/>
          </a:prstGeom>
        </p:spPr>
        <p:txBody>
          <a:bodyPr lIns="0" tIns="0" rIns="0" bIns="0" rtlCol="0" anchor="t">
            <a:spAutoFit/>
          </a:bodyPr>
          <a:lstStyle/>
          <a:p>
            <a:pPr algn="l">
              <a:lnSpc>
                <a:spcPts val="2700"/>
              </a:lnSpc>
            </a:pPr>
            <a:r>
              <a:rPr lang="it-IT" sz="2100" b="1" noProof="0" dirty="0">
                <a:solidFill>
                  <a:srgbClr val="FFFFFF"/>
                </a:solidFill>
                <a:latin typeface="Nunito Bold"/>
                <a:ea typeface="Nunito Bold"/>
                <a:cs typeface="Nunito Bold"/>
                <a:sym typeface="Nunito Bold"/>
              </a:rPr>
              <a:t>Promuovere un uso consapevole</a:t>
            </a:r>
          </a:p>
        </p:txBody>
      </p:sp>
      <p:sp>
        <p:nvSpPr>
          <p:cNvPr id="31" name="TextBox 31"/>
          <p:cNvSpPr txBox="1"/>
          <p:nvPr/>
        </p:nvSpPr>
        <p:spPr>
          <a:xfrm>
            <a:off x="12281144" y="4722914"/>
            <a:ext cx="4812506" cy="3231652"/>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L'obiettivo non è eliminare la tecnologia dalla vita dei ragazzi — sarebbe impossibile e controproducente — ma insegnare un uso </a:t>
            </a:r>
            <a:r>
              <a:rPr lang="it-IT" sz="1800" b="1" noProof="0" dirty="0">
                <a:solidFill>
                  <a:srgbClr val="FFFFFF"/>
                </a:solidFill>
                <a:latin typeface="PT Sans Bold"/>
                <a:ea typeface="PT Sans Bold"/>
                <a:cs typeface="PT Sans Bold"/>
                <a:sym typeface="PT Sans Bold"/>
              </a:rPr>
              <a:t>consapevole, bilanciato e critico</a:t>
            </a:r>
            <a:r>
              <a:rPr lang="it-IT" sz="1800" noProof="0" dirty="0">
                <a:solidFill>
                  <a:srgbClr val="FFFFFF"/>
                </a:solidFill>
                <a:latin typeface="PT Sans"/>
                <a:ea typeface="PT Sans"/>
                <a:cs typeface="PT Sans"/>
                <a:sym typeface="PT Sans"/>
              </a:rPr>
              <a:t> dei dispositivi digitali</a:t>
            </a:r>
            <a:r>
              <a:rPr lang="en-US" sz="1800" noProof="0" dirty="0">
                <a:solidFill>
                  <a:srgbClr val="FFFFFF"/>
                </a:solidFill>
                <a:latin typeface="PT Sans"/>
                <a:ea typeface="PT Sans"/>
                <a:cs typeface="PT Sans"/>
                <a:sym typeface="PT Sans"/>
              </a:rPr>
              <a:t>. Digital literacy</a:t>
            </a:r>
            <a:r>
              <a:rPr lang="it-IT" sz="1800" noProof="0" dirty="0">
                <a:solidFill>
                  <a:srgbClr val="FFFFFF"/>
                </a:solidFill>
                <a:latin typeface="PT Sans"/>
                <a:ea typeface="PT Sans"/>
                <a:cs typeface="PT Sans"/>
                <a:sym typeface="PT Sans"/>
              </a:rPr>
              <a:t>, pause programmate dalla tecnologia, spazi fisici "device-free" e la riscoperta di attività offline sono strumenti concreti per costruire un benessere digitale duraturo.</a:t>
            </a:r>
          </a:p>
        </p:txBody>
      </p:sp>
      <p:sp>
        <p:nvSpPr>
          <p:cNvPr id="32" name="TextBox 32"/>
          <p:cNvSpPr txBox="1"/>
          <p:nvPr/>
        </p:nvSpPr>
        <p:spPr>
          <a:xfrm>
            <a:off x="1282456" y="8626078"/>
            <a:ext cx="16072837" cy="762600"/>
          </a:xfrm>
          <a:prstGeom prst="rect">
            <a:avLst/>
          </a:prstGeom>
        </p:spPr>
        <p:txBody>
          <a:bodyPr lIns="0" tIns="0" rIns="0" bIns="0" rtlCol="0" anchor="t">
            <a:spAutoFit/>
          </a:bodyPr>
          <a:lstStyle/>
          <a:p>
            <a:pPr algn="l">
              <a:lnSpc>
                <a:spcPts val="2700"/>
              </a:lnSpc>
            </a:pPr>
            <a:r>
              <a:rPr lang="it-IT" sz="1800" noProof="0" dirty="0">
                <a:solidFill>
                  <a:srgbClr val="FFFFFF"/>
                </a:solidFill>
                <a:latin typeface="PT Sans"/>
                <a:ea typeface="PT Sans"/>
                <a:cs typeface="PT Sans"/>
                <a:sym typeface="PT Sans"/>
              </a:rPr>
              <a:t>La tecnologia è uno strumento potentissimo: può aprire porte meravigliose o diventare una prigione invisibile. La differenza la fanno la consapevolezza, l'educazione e il coraggio di mettere dei limiti — per noi stessi e per i nostri figli.</a:t>
            </a:r>
          </a:p>
        </p:txBody>
      </p:sp>
      <p:grpSp>
        <p:nvGrpSpPr>
          <p:cNvPr id="33" name="Group 33"/>
          <p:cNvGrpSpPr/>
          <p:nvPr/>
        </p:nvGrpSpPr>
        <p:grpSpPr>
          <a:xfrm>
            <a:off x="932707" y="8449713"/>
            <a:ext cx="28575" cy="1172470"/>
            <a:chOff x="0" y="0"/>
            <a:chExt cx="38100" cy="1563294"/>
          </a:xfrm>
        </p:grpSpPr>
        <p:sp>
          <p:nvSpPr>
            <p:cNvPr id="34" name="Freeform 34"/>
            <p:cNvSpPr/>
            <p:nvPr/>
          </p:nvSpPr>
          <p:spPr>
            <a:xfrm>
              <a:off x="0" y="0"/>
              <a:ext cx="38100" cy="1563243"/>
            </a:xfrm>
            <a:custGeom>
              <a:avLst/>
              <a:gdLst/>
              <a:ahLst/>
              <a:cxnLst/>
              <a:rect l="l" t="t" r="r" b="b"/>
              <a:pathLst>
                <a:path w="38100" h="1563243">
                  <a:moveTo>
                    <a:pt x="0" y="0"/>
                  </a:moveTo>
                  <a:lnTo>
                    <a:pt x="38100" y="0"/>
                  </a:lnTo>
                  <a:lnTo>
                    <a:pt x="38100" y="1563243"/>
                  </a:lnTo>
                  <a:lnTo>
                    <a:pt x="0" y="1563243"/>
                  </a:lnTo>
                  <a:close/>
                </a:path>
              </a:pathLst>
            </a:custGeom>
            <a:solidFill>
              <a:srgbClr val="F2B42D"/>
            </a:solidFill>
          </p:spPr>
          <p:txBody>
            <a:bodyPr/>
            <a:lstStyle/>
            <a:p>
              <a:endParaRPr lang="it-IT" noProof="0" dirty="0"/>
            </a:p>
          </p:txBody>
        </p:sp>
      </p:grpSp>
    </p:spTree>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2076</Words>
  <Application>Microsoft Office PowerPoint</Application>
  <PresentationFormat>Personalizzato</PresentationFormat>
  <Paragraphs>122</Paragraphs>
  <Slides>10</Slides>
  <Notes>10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10</vt:i4>
      </vt:variant>
    </vt:vector>
  </HeadingPairs>
  <TitlesOfParts>
    <vt:vector size="16" baseType="lpstr">
      <vt:lpstr>PT Sans Bold</vt:lpstr>
      <vt:lpstr>Calibri</vt:lpstr>
      <vt:lpstr>Arial</vt:lpstr>
      <vt:lpstr>Nunito Bold</vt:lpstr>
      <vt:lpstr>PT Sans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Trappola Digitale Giovani e Dipendenza dai Dispositivi Elettronici.pptx</dc:title>
  <dc:creator>Utente11</dc:creator>
  <cp:lastModifiedBy>spagnoloinformatica@gmail.com</cp:lastModifiedBy>
  <cp:revision>5</cp:revision>
  <dcterms:created xsi:type="dcterms:W3CDTF">2006-08-16T00:00:00Z</dcterms:created>
  <dcterms:modified xsi:type="dcterms:W3CDTF">2026-05-30T17:09:22Z</dcterms:modified>
  <dc:identifier>DAHI_UxBmGA</dc:identifier>
</cp:coreProperties>
</file>