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22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24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79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87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84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45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3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04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05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791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967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3455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866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26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278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19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9E86A7-43D0-4C38-A0EE-C0075254A3D7}" type="datetimeFigureOut">
              <a:rPr lang="it-IT" smtClean="0"/>
              <a:t>29/04/2026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CC9CC7-2072-4B8A-B747-E89508A5EB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40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45E883-6700-4BDB-8195-6E7355FA6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4665" y="1913467"/>
            <a:ext cx="6815669" cy="1515533"/>
          </a:xfrm>
        </p:spPr>
        <p:txBody>
          <a:bodyPr/>
          <a:lstStyle/>
          <a:p>
            <a:r>
              <a:rPr lang="it-IT" sz="4800" b="0" i="0" dirty="0">
                <a:effectLst/>
                <a:latin typeface="Google Sans"/>
              </a:rPr>
              <a:t>I Reati Ambientali: Tutela del Territorio e Legalità</a:t>
            </a:r>
            <a:endParaRPr lang="it-IT" sz="48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7677D70-3F41-4B6C-AE70-07ED7B27DB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it-IT" b="0" i="0" dirty="0">
              <a:effectLst/>
              <a:latin typeface="Google 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Analisi delle violazioni contro l’ambiente e l'importanza della  sostenibilità.</a:t>
            </a:r>
          </a:p>
          <a:p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666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6E86D3-B533-4426-9938-D8501026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479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b="0" i="0" dirty="0">
                <a:effectLst/>
                <a:latin typeface="Google Sans"/>
              </a:rPr>
              <a:t>Cosa sono i reati ambientali?</a:t>
            </a:r>
            <a:br>
              <a:rPr lang="it-IT" b="0" i="0" dirty="0">
                <a:effectLst/>
                <a:latin typeface="Google Sans"/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BF2E72-10C3-4DA9-AA77-5E8DF9A0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5358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Azioni che violano le leggi poste a protezione dell’ambiente.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Comportamenti che causano un danno o un pericolo alle risorse naturali (aria, acqua, suolo).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Spesso legati a profitti economici illeciti (ecomafie).</a:t>
            </a:r>
          </a:p>
        </p:txBody>
      </p:sp>
    </p:spTree>
    <p:extLst>
      <p:ext uri="{BB962C8B-B14F-4D97-AF65-F5344CB8AC3E}">
        <p14:creationId xmlns:p14="http://schemas.microsoft.com/office/powerpoint/2010/main" val="184208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2B4A53-EC5D-4054-8432-C5F32D144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9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b="0" i="0" dirty="0">
                <a:effectLst/>
                <a:latin typeface="Google Sans"/>
              </a:rPr>
              <a:t> Una svolta legislativa: La Legge 68/2015</a:t>
            </a:r>
            <a:br>
              <a:rPr lang="it-IT" b="0" i="0" dirty="0">
                <a:effectLst/>
                <a:latin typeface="Google Sans"/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61BA51-C587-4BC8-829F-1D0D65A96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4625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Introduzione nel Codice Penale dei "Delitti contro l'ambiente".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I 5 principali delitti:</a:t>
            </a:r>
            <a:endParaRPr lang="it-IT" b="0" i="0" dirty="0">
              <a:effectLst/>
              <a:latin typeface="Google Sans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Inquinamento ambientale.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Disastro ambientale.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Traffico e abbandono di materiale ad alta radioattività.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Impedimento del controllo.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Omessa bonifica.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825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A10B94-D2C1-40BA-BB37-CE9BC8D8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i="0" dirty="0">
                <a:effectLst/>
                <a:latin typeface="Google Sans"/>
              </a:rPr>
              <a:t> Le forme più comuni di reato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88CD61-0F80-4165-BF06-6E44AEA92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3159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Gestione illecita dei rifiuti:</a:t>
            </a:r>
            <a:r>
              <a:rPr lang="it-IT" b="0" i="0" dirty="0">
                <a:effectLst/>
                <a:latin typeface="Google Sans"/>
              </a:rPr>
              <a:t> Smaltimento illegale, discariche abusive, roghi tossici.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Inquinamento idrico:</a:t>
            </a:r>
            <a:r>
              <a:rPr lang="it-IT" b="0" i="0" dirty="0">
                <a:effectLst/>
                <a:latin typeface="Google Sans"/>
              </a:rPr>
              <a:t> Scarichi industriali non autorizzati in fiumi o mari.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Abusivismo edilizio:</a:t>
            </a:r>
            <a:r>
              <a:rPr lang="it-IT" b="0" i="0" dirty="0">
                <a:effectLst/>
                <a:latin typeface="Google Sans"/>
              </a:rPr>
              <a:t> Costruzioni in aree protette o senza permessi.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Bracconaggio e maltrattamento animale:</a:t>
            </a:r>
            <a:r>
              <a:rPr lang="it-IT" b="0" i="0" dirty="0">
                <a:effectLst/>
                <a:latin typeface="Google Sans"/>
              </a:rPr>
              <a:t> Commercio illegale di specie protette.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753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8C67F4-5A8D-45DF-82E6-5FE05ABDB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0" i="0" dirty="0">
                <a:effectLst/>
                <a:latin typeface="Google Sans"/>
              </a:rPr>
              <a:t>Legalità e Criminalità Organizzata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B430EB-36D0-4E06-95EB-BF02975E2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799" y="2960159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Il termine "Ecomafia" indica le organizzazioni criminali che lucrano sui danni all'ambiente.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Business principali:</a:t>
            </a:r>
            <a:r>
              <a:rPr lang="it-IT" b="0" i="0" dirty="0">
                <a:effectLst/>
                <a:latin typeface="Google Sans"/>
              </a:rPr>
              <a:t> Ciclo del cemento e traffico illecito di rifiuti tossici.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Danno doppio: economico (evasione e concorrenza sleale) e sanitario (malattie nelle zone inquinate).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8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AE6B4A-6708-427A-AF97-4B9A09A24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1752601"/>
            <a:ext cx="10414000" cy="513821"/>
          </a:xfrm>
        </p:spPr>
        <p:txBody>
          <a:bodyPr>
            <a:normAutofit fontScale="90000"/>
          </a:bodyPr>
          <a:lstStyle/>
          <a:p>
            <a:r>
              <a:rPr lang="it-IT" b="0" i="0" dirty="0">
                <a:effectLst/>
                <a:latin typeface="Google Sans"/>
              </a:rPr>
              <a:t>Come contrastare i reati ambientali?</a:t>
            </a:r>
            <a:br>
              <a:rPr lang="it-IT" b="0" i="0" dirty="0">
                <a:effectLst/>
                <a:latin typeface="Google Sans"/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DB79F2-4D0C-4D9A-8653-288AD0AF1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3892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Monitoraggio:</a:t>
            </a:r>
            <a:r>
              <a:rPr lang="it-IT" b="0" i="0" dirty="0">
                <a:effectLst/>
                <a:latin typeface="Google Sans"/>
              </a:rPr>
              <a:t> Utilizzo di droni e satelliti per sorvegliare il territorio.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Educazione alla legalità:</a:t>
            </a:r>
            <a:r>
              <a:rPr lang="it-IT" b="0" i="0" dirty="0">
                <a:effectLst/>
                <a:latin typeface="Google Sans"/>
              </a:rPr>
              <a:t> Sensibilizzare i cittadini fin dalla scuola.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Responsabilità d’impresa:</a:t>
            </a:r>
            <a:r>
              <a:rPr lang="it-IT" b="0" i="0" dirty="0">
                <a:effectLst/>
                <a:latin typeface="Google Sans"/>
              </a:rPr>
              <a:t> Le aziende devono adottare modelli di gestione etici (Sostenibilità).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7031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540B5E-078D-4A7A-BB2A-1A642A52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666" y="1938866"/>
            <a:ext cx="10515600" cy="606955"/>
          </a:xfrm>
        </p:spPr>
        <p:txBody>
          <a:bodyPr>
            <a:normAutofit fontScale="90000"/>
          </a:bodyPr>
          <a:lstStyle/>
          <a:p>
            <a:r>
              <a:rPr lang="it-IT" b="0" i="0" dirty="0">
                <a:effectLst/>
                <a:latin typeface="Google Sans"/>
              </a:rPr>
              <a:t>L’ambiente è un bene comune</a:t>
            </a:r>
            <a:br>
              <a:rPr lang="it-IT" b="0" i="0" dirty="0">
                <a:effectLst/>
                <a:latin typeface="Google Sans"/>
              </a:rPr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9A9E0E-5DB2-4E17-B49E-5F85212D2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2533"/>
            <a:ext cx="10515600" cy="344223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Google Sans"/>
              </a:rPr>
              <a:t>La legalità ambientale non è solo rispetto delle norme, ma cura per il nostro futuro.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0" i="1" dirty="0">
                <a:effectLst/>
                <a:latin typeface="Google Sans"/>
              </a:rPr>
              <a:t>"Il mondo è un bel posto e vale la pena lottare per esso"</a:t>
            </a:r>
            <a:r>
              <a:rPr lang="it-IT" b="0" i="0" dirty="0">
                <a:effectLst/>
                <a:latin typeface="Google Sans"/>
              </a:rPr>
              <a:t> (Ernest Hemingway).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it-IT" b="1" i="0" dirty="0">
                <a:effectLst/>
                <a:latin typeface="Google Sans"/>
              </a:rPr>
              <a:t>Domanda finale:</a:t>
            </a:r>
            <a:r>
              <a:rPr lang="it-IT" b="0" i="0" dirty="0">
                <a:effectLst/>
                <a:latin typeface="Google Sans"/>
              </a:rPr>
              <a:t> Siamo pronti a essere noi i primi custodi del territorio?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3478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319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Garamond</vt:lpstr>
      <vt:lpstr>Google Sans</vt:lpstr>
      <vt:lpstr>Organico</vt:lpstr>
      <vt:lpstr>I Reati Ambientali: Tutela del Territorio e Legalità</vt:lpstr>
      <vt:lpstr>Cosa sono i reati ambientali?  </vt:lpstr>
      <vt:lpstr> Una svolta legislativa: La Legge 68/2015  </vt:lpstr>
      <vt:lpstr> Le forme più comuni di reato</vt:lpstr>
      <vt:lpstr>Legalità e Criminalità Organizzata</vt:lpstr>
      <vt:lpstr>Come contrastare i reati ambientali?  </vt:lpstr>
      <vt:lpstr>L’ambiente è un bene comune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Reati Ambientali: Tutela del Territorio e Legalità</dc:title>
  <dc:creator>alberto stagnola</dc:creator>
  <cp:lastModifiedBy>alberto stagnola</cp:lastModifiedBy>
  <cp:revision>1</cp:revision>
  <dcterms:created xsi:type="dcterms:W3CDTF">2026-04-29T10:27:58Z</dcterms:created>
  <dcterms:modified xsi:type="dcterms:W3CDTF">2026-04-29T10:34:26Z</dcterms:modified>
</cp:coreProperties>
</file>